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73" r:id="rId4"/>
    <p:sldId id="258" r:id="rId5"/>
    <p:sldId id="265" r:id="rId6"/>
    <p:sldId id="269" r:id="rId7"/>
    <p:sldId id="274" r:id="rId8"/>
    <p:sldId id="268" r:id="rId9"/>
    <p:sldId id="264" r:id="rId10"/>
    <p:sldId id="263" r:id="rId11"/>
    <p:sldId id="262" r:id="rId12"/>
    <p:sldId id="275" r:id="rId13"/>
    <p:sldId id="276" r:id="rId14"/>
    <p:sldId id="266" r:id="rId15"/>
    <p:sldId id="259" r:id="rId16"/>
    <p:sldId id="267" r:id="rId17"/>
    <p:sldId id="257" r:id="rId18"/>
    <p:sldId id="272" r:id="rId19"/>
    <p:sldId id="279" r:id="rId20"/>
    <p:sldId id="261" r:id="rId21"/>
    <p:sldId id="278" r:id="rId22"/>
    <p:sldId id="271" r:id="rId23"/>
    <p:sldId id="277" r:id="rId24"/>
  </p:sldIdLst>
  <p:sldSz cx="9144000" cy="6858000" type="screen4x3"/>
  <p:notesSz cx="9372600" cy="7086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722" y="-84"/>
      </p:cViewPr>
      <p:guideLst>
        <p:guide orient="horz" pos="2232"/>
        <p:guide pos="29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A01EB6FB-BD87-440F-8A2A-971AC7295D99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899005EF-84D4-470A-A3CE-126B074A0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0825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600" y="0"/>
            <a:ext cx="4062413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A6B32-7953-4229-9CB8-E63F1FF94E6F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625" y="3365500"/>
            <a:ext cx="7499350" cy="3189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00"/>
            <a:ext cx="406082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600" y="6731000"/>
            <a:ext cx="4062413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FF585-7CC2-49E1-B991-0B7A4898E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1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3475-BB95-4240-B567-818A17D40ABA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D64F-CD39-4A2C-B264-C11633730C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3475-BB95-4240-B567-818A17D40ABA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D64F-CD39-4A2C-B264-C11633730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3475-BB95-4240-B567-818A17D40ABA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D64F-CD39-4A2C-B264-C11633730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3475-BB95-4240-B567-818A17D40ABA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D64F-CD39-4A2C-B264-C11633730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3475-BB95-4240-B567-818A17D40ABA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54D64F-CD39-4A2C-B264-C11633730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3475-BB95-4240-B567-818A17D40ABA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D64F-CD39-4A2C-B264-C11633730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3475-BB95-4240-B567-818A17D40ABA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D64F-CD39-4A2C-B264-C11633730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3475-BB95-4240-B567-818A17D40ABA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D64F-CD39-4A2C-B264-C11633730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3475-BB95-4240-B567-818A17D40ABA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D64F-CD39-4A2C-B264-C11633730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3475-BB95-4240-B567-818A17D40ABA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D64F-CD39-4A2C-B264-C11633730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3475-BB95-4240-B567-818A17D40ABA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D64F-CD39-4A2C-B264-C11633730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DC3475-BB95-4240-B567-818A17D40ABA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54D64F-CD39-4A2C-B264-C11633730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aa.org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iaaf.org/" TargetMode="External"/><Relationship Id="rId2" Type="http://schemas.openxmlformats.org/officeDocument/2006/relationships/hyperlink" Target="http://www.nfhs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://www.usatf.org/" TargetMode="External"/><Relationship Id="rId10" Type="http://schemas.openxmlformats.org/officeDocument/2006/relationships/image" Target="../media/image10.emf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60" y="533400"/>
            <a:ext cx="77724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The FOUNDATION OF A </a:t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latin typeface="Aharoni" pitchFamily="2" charset="-79"/>
                <a:cs typeface="Aharoni" pitchFamily="2" charset="-79"/>
              </a:rPr>
              <a:t>CHAMPIONSHIP</a:t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err="1" smtClean="0">
                <a:latin typeface="Aharoni" pitchFamily="2" charset="-79"/>
                <a:cs typeface="Aharoni" pitchFamily="2" charset="-79"/>
              </a:rPr>
              <a:t>ThrowinG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PROGRAM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596" y="2819400"/>
            <a:ext cx="6400800" cy="17526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Lane C Dowell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Retired High School Coach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Longtime Washington State Meet Referee (Tacoma &amp; Cheney)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2005 USATF Field Official of the Year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Head USATF National Championship Throws Official (2000-2008) 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hMSERUUExQVFBUUFxgYFxUXFRQXFhgVFBUVFBQUFBQXHCYeFxkjGRUUHy8gJCcpLCwsFR4xNTAqNSYrLCkBCQoKDgwOGg8PGikkHyQsLCwsLCwsLCksKSwsKSksLCkpKSwsLCwpLCksKSwsLCksLCwsLCwpLCksLCwpLCkpLP/AABEIALIBHAMBIgACEQEDEQH/xAAcAAACAgMBAQAAAAAAAAAAAAAFBgMEAAIHAQj/xABCEAABAwIEAwUFBQYFAwUAAAABAAIRAwQFEiExBkFREyJhcYEHMpGhsRRCcsHwI1JistHhM4KSovFDg8IVFiQ0Y//EABoBAAMBAQEBAAAAAAAAAAAAAAIDBAUBAAb/xAArEQACAgEEAQMDAwUAAAAAAAAAAQIRAwQSITFBEyIyM1FxUmGBBRQjQrH/2gAMAwEAAhEDEQA/AOdYrWkoYKZVgPzFWaFETqh9RxVDNim7KbbYlWqFgZRW3swSiNOyCS9RJFUdPFlGww/VEKtlAV2hSDVpXrJTySmylQhBULN9b6qKjZq9XeC5WbSnOwVEcm1EMsW6RFb2UJnwGmJAVCnbmNQt6VyaZnoglqmug1pUdRwqkICLFghIeDcWNIgmCjDuJmRujjPcrJpQ2ui5itIQueY3h4JRrFuMGbSl2ti+fVLnla6GY8afLAF9Y6IW2z1TBiFUEaITbu116rik9oVRUqCOF2Eo/QwpUsLdomWxZopZyZq46SKYoVAIzGP1zQ64sQj906AgV1cwUMW2wMtKJRvLSGpPxelBKd3VczSlLHKS0MZg5H7jXALmCE+22Zzdj8FznA2EuPIDmTlHqV0HDiXAREdf7kpOXHZbhy7UDsTwd79mkoVT4Vq5pLcvnP8ARO7Wlp3Uda9LRzM+gXIppHnltgOlg2UCYPl/RTi1ZIB06SIHxU4vQT3h/QfBb3FHMwkNnxBJ26oJIdHNNMv4XYgOCcrXDhlXLKeK1aBL2mQOW7fDyK6/gd02rSa9uzgDHSQDHzCdhQrUZN4IxPh5rxqEuVuEBOgXSqtEKm+3CokrVEsXtdiPR4SEahL+PcOgTouoVgAEo8S3bGtKncNqtFCyuTEnAndk/wAJXSLS5BYCuc2wnVMmH4jlYB0UryNM01iUonJKFTVFrbVA6ehR7DYMLRmlRiY5Uwva0yiIGijtKeineYUTXJpqSS7NM2iH3laFee6VTr0ZKONWIyXtsrYbhpquT9hHDoAGir8MYYNNE721AAJ+1EcZyYJGAjoqN9w0CNk304Kn7EEIPTiHvl9zhvEWAVaRLmEjySwcYrbFxX0BjODhzSIXHeKeHuzqEgaJ0Iq6Ezk/It/annWZVq1xB2xUtOxWn2aCmzxIFZH4CVGpnCsMsoUFi3KVduLnRIaXQVyuyxZuyFMVldSEgVMR1R3Cr8kKPLCjX02TchqrukJfv6Bko1bEndQXrApoumVSimqYCpDQhBMZZumYUNUOxawkFXQyLyZOTSu7QrWGL5HR2bHDo7Nr8DHyKcsOJfDmhzdu6SHAeWxHqEuYHgmetrsE/VbWnb0czpcXaMpzAc7xjWBuVS0miZJp0Ual3lBJ15ADeemvNQtoufqRp0B0/uq1BtCq/wDa1ZcdO7oxvg07fVW7Sn9leab5IOrechSuXhGngwuLTkW6Fu2NiIV0W+mkHTmNVYt6QeJiPLp0Chr3DGOyuaWzs47H15JJoy29AjEMPJmAWnkdCPInePNWuGeMXWjRSeAAyqyWxLnUn5mnIf4Tk8YjpqTFXTUyPHceaAY9hxH7WmO83WOvP4gwfRHjnTIs+nTjcTsVtcCoxrhMOAIkQYIkSOS9dSSB7M+M6RtxRr1WMfTORge6C5kAgSdNDI32AXR2GdVoJ2ZDQHvqOi5nxZYVM08ui7BWpApZ4gw0OaVycbQUHUkzllmEZt7eWqnVtclQhFrdsNCzHGmbSlxaOV4rYmmZha4ffwUzcQ2cgpMdRIK0IPdHkw8qUZDfaYorn20FJ1vUIRO3qlLlAPHk+4fFdTW0FyEMrL1l/lKGMOQ82pVbUdS4fIgJkYRC5ZhHFbW7lNNnxXTdHeCa+CeA3U2wrlJLtDG2H7w+Ku0cWb1HxQ2MCtw2Qudca2gglOtXFmxukvie9DwQmQlTsGUd3CEOixWKeGyiOH4bKO2+GgIM+q8IrwaPzIDWeDeCy/wgxsm20tQt7u0BGyhWV9lUscLqjkdbC3B6N4TShE7+zAfstGUgF2U9yHY8Kj0Eqd1AUVS5lUaxMrKVMkpdUMbt0XrVs6rXEGiFKzQKlUq5nwhgm5BSpRtk+FYeGAvdoI18iVUrVnVqsnM5oBa1syGsJ1Hmea3qPfXf2TPcYYPi7mT5bDyRis6lasAOro0aNz59FozntjtRn6fHFz9SQPxLEKVOiczPdbMEAcw0HwEkD1VhlkDSY7NmcG7fugchPJUjhwu3Fz9GuZ2Za0zLcweCTyghSVsKAumVw4t7NuXIAe9pDRM7dVNaNODe7hBqxuGtaZnafWFUvsaZAFRhLSYBIbE8hBMysdXA2EgQPlBU7b2mW5S0+oCWv3Ozg27SKhpx3mmWkbfSFv2kjw/strWlFJwJnUx6mQqwdEriPNcUD6OLmxe9raVJzazw8PqAEMgOD2wdCDLTuPVdG4YxzPRY8Uw2m4ahhMMcDr+zdJDYIOh9AuWcVsDqTT0OnnBCO+ym/dndSfzaC2RqYPI+hV2KVowtRDbN0dbbUBCGYoNCrzYY2BpCCYxegAqh9E6EvE6H7RTUaWi8qOzulWWMgLPnyzXx8Ro59fXuYIFVtdVba6V65sq1JI+Zc5SZVo2mqJ0cOkKSwtwSmO1sgQkZMtGjh0rmrFt1kQqF4yE8V8O02S9iuHRyXoZkwMmilF2hRqP1W1O+cNifivLykQVWbTKptAqL6CtLHardnn4q9S4rrj76X+wdyE+Wv0RbA8MLjndo0GAToAYkkz0XUk2dftGe04grZQaron3Wj3j0JJ0aPn4Kdt+9+4AaecSZHLVV6bBOWAST5yOWo8ESoWRc0ADXoZ35a/D4I9sV4FOUjeyoVpmm+fAgHT4ItRxONHxPUafJFsDwgNGYE6iNOY2cPp8CtMT4fpvJyktdA1jnABn18EqeOE+Gh0M2THymeWd4Crdw4EIBcWLrcaHMNdR4R+R28J5r2jjII3UM8Ozg0IZ1k5KeIsMlaULYlE6NEVCilHDQOSnLnkQDGGSpRaBqK12hqAYnigbOq9TZzcuyG+uAAhFK/Dcz9yNh1cfdHxhC8UxzoVRoXZdlHVw+Sqw4mnbJc+oTW1D1hz20KckwYEnclztSAOZVe6tm1CHuzZTr70HyPXyQenXNarlk90bePM/BG2Oe+GiMrNh1jSShmmnY3DNS4XRZw+wLAXUpdqTkMSdOTtJ8ir3vBtRsidCDoQZ2I5Qh7KrmGOukfQopRdOk6mNT1HM+KU2/Ja8qLdOzaG+KpvtxOyuxAiZ8VQr1iTAXjsJvsiDMp8FRvLgNIkokBI10SfxJeZX5Z8T5LsVudHM+RKDZXxrEI03APP5/Io37Mmg3hc05e6T1nKWggj1HwCTr6rm8/wDhGvZzdCncucdC1hA/zEAz8ArMUeaMHNk3Ozs+I4kGhImK4yajoB0UOPcQF5ytVfDMMJ1KryR2x5J8c/cFLJuiI9mtrSwgbK+y00Wc4Gl68UcKtqquEqpUt8hU7DIVV2jFyQ2SCtg4Jmw8hKNgdU3YTSc8hrRJOw/NZ+ZOze0slssJ5dFA7AXVtgQ3rH0RXELQUQxh1c7vuPIDZrR6yZ8Ai9leNyiAvY8VP3Dpzco3FC7bezC23qy89MxA+AhEWcHWlEgsoU/Vod696dUxUbRx1dz5dApnURzCpqyS0mJ/E+W0tKlelTY1wENhrQC52g2HLf0XObRwORr9NySeeYSZ9U+e1qvlsWM61YPkxriP5mpBp02vqsDjDXxJ00Dhyn0TsXt7JtQ9xYdLXQCTEEOHTSJhNuF1+8JB266+9p66JIcyHw0yAY15jafzTDg9YyJMTETtvAk+c/NNbI2dYwW2HZFx2jbxhVatywbw2Oe3rKj+3Flu1g95x2+Q9N0CxioQ3KYzeJ8tfBAnYbdIlxKplqD7zQBDgJ37vId6FyvFbp1C4qU/3XaeTgHD5H5JtOKuYW5Xe6TLSd43j019Er8TWprXL6omH5T/ALR/Zcm1XIWNNvgaOGcWDgE2uuu6uR4XWdRdCeLG/L2rPye3o08acuz3F8QOsJGxe5cZTpcWspdxKxAlP06ixWp3LoRa7jOqM4ccppEjQGfMaqkaOapHimLGrDs6VBw55h6jKR9ValRnrst4IGl7qg3kaeiYaT2tcSAdeXwSELotMtMEI5YY6TEqPKm3ZoYJVwMxaInLJ3krylcdRqqTMZBH9FPSrAxzUzK0gkb7SOa9Yz4qCk3mpKlx0Qtj4IyvUhK2J4Qbh7i3WB4akcpRa5rOccrQSURwq0LQwZSA8OlxIzZxBy5R7s9fBdTrkZLGpKmcuxCk9hh7Sxw3BEK5hNUU6bzPeflA8tTPxCPcV4QH1aNGmXOJzvcXOLi2mS3dx9QEJvcILX6bDQDwCuxTTaMbUYdkml0gvhbcxBKe8KoCAkTC3xonPC7jRU6idshgqGCmxWG0lWt3K21ylGnBMYcASh1G5U+M1JQehmLg0blFj6C1cN07GzBaZe4Aakrp3CFkGAncyBPhBcI9QfglvDsJZbMLW6ua1ud37zsrXmOgExHgmXh+6ABbIB0EnYGT2bj/AA54nwcj2Jc+QFkdbV0X+JrCSH+Ab/qaHt+ecegQyxuTppsiHEF9NEjUFop6HcBrqrdfEZ2MPiEBsMVbnhS5F7jW00n6Q8Wt33RJG361W/2oHZLlK8J56BT/AGzomb0K9J+AT7ULA1bPM1smk7OQNZZBa4jy7p8gVyeyvxDQdcpDXDnlG2vkY9F2k4gQYiWnef6JJd7OaBr1KhqubTJJbTblBE6kFxnQHaAuqaXYueCTANDKW55EmW5Zk6ZTmI5Az/tKI4dVaajZOnTpvAjz+qsX/CFKlSc5lZzQ3MWioGkExtmAEbdOaVbTFxvGv63CNTUuiPLiljfJ2bC7xrgf4YGu8gAnT1Qnii6aHMjVx35iJ6frZJuHcTluwE8zGvhrvC3rY0aj5glxOkbz4BF0K5fBeZbB9QgQdenMdPor9TDB+vKFvgtj2YzOPeI26f3RBz2qLPlt0jT02P01b7Yq3eDyZARHDLctR2nRaVu63aFM52qZSnTsG3LoCVsYupkJkxGp0S1d2bnSqMCrlics93FC1TIbUHmmPHboVKNuwfvOPxDWpfvbNzSieCUHVXsn7p+W/wCS0FNNGc4PcXMU4UygOY+Adw6THkV5h/DrusplxlssDVYw2looJZHRoQxpMXn4E5uuqu2OhgpkfR0Qa5tMr5CS3ZXCP2LTlrXeGhT0aXPwUVW1B6pdj0vAt4tVuPfoOIc08jBI8Ovkh1lxtcNqFlRuZ50gwIPUwEfxOoKY6JOcXVHuqN+8d/AafkVTi5XKEaibg/Yx3wq5bBLiDUf7zo6bNHRoVq4sg7kka2r1WuEp7werIEr1bZWIb3oFVrDI7RH8H0Gqr4u9rROiXHcUNpzqrN+9GXOO2R0pl20LP/U2rlFTjpznQJUrccrHWEptoZDG5dAK6pSFVsqOTvbknTyHL1RO+IAgc9FUqdOiOD4GZmm6R0m6rNNQuZ/h1mirT8WPEx6d5p8WlURiBpOHMREciw6ZT6R8Al/AseaxvY1pySTTqDU0nuidPvUyQJbyOo6EndVmPaHNcJkgjkejmnovSlZNtph+nxBTeWNqyWODqdVwEu7NzYa78bXZTPPLrJ3Rb28qW9dzSQ9rXEB7fdc2dHNPiIMK5VuwyJ3Og85QfiO7OjOcyfIbfH8kCVsdCbh0NlhxowMg7q1T4padiNPmudYbd0g/9sztGHeHFrh4tI+i69w/7NcLuGNq0qleo0/d7YaHo7K0EfFd9D7FMNao9oCVeKi5wYwFzjs1oLnHyaNSpLqhiApuqfY6pEae7mH8Rpzn+S6dhOBW9q3LQpMp9SB3j+J5lx9SsxC4DQjWnS7AlrZt8Kj5xxapVc+ajiS7vRLhlPMZTsVRpU3uMBub01+S6nxLdiq/KQD5wUs3tkGDujL5afRLeRRdIJY963SKGEcNVasF7m0mn1cfTl6oleNo2dWGVM5yAkkgkTMiBoNp9UpXFZ8luZ0dJXtHCy7VdaflnoyjW2ERrfxaANCqdTjaChdPBlpd4FpIQqEAnHJVjFYcayYlMDcYzt0K5cy1LHJwwK5BABQTwx7RzHkb4YQ7dxd6o5a2oLUKqAN1VzD74TCRk64GwXPJWxLBAeSzA8ODHab/AKj6fNGbyuG0y49NPM7frwVDDHoscmos5OKlJF64t8xAVu3o5T5Ka2oyCV7QdCEbRPcUhEwq1SylX6rZb5rS2EiDugZ5Oik+jlYSOXgqdRiOvt9COoQxtGDJEjogY+GShP4sBLI2mNfPdCrFoa0coTziNOm8HNlDQNZ2A8VznFGtDndm8lvIGZ/489VRidqjk8U5vdFWHGsaRKv0b8MG6VMPrHm4DzKK1rcxKKXfIipLwV+JMbJENSiAXHVMzsMLirf/ALfETCasiiiSWJylbAtnYQQYTPbwGiUKe3IYVinUMIZO+SvE1DgK8T8M9lTNXbKR8yB+aTQV2H2m0osHED/qUwfAZufrA9Vx6mdVTLgy42+yWq0ZekKrTuHM90kfT4IrTaPNDrwjOY2/skpjWuDWtiD3RJ90yNBuFSuqpc4ucZJ5qcqnWfOgRR7OPgjB1RbCMbrWz89Go6m7q06HzGxQ5lNMGFcFXNduZrQwcs5LZ8QImE71Ix7YpY5TfA14X7arhsC4pMqjm5v7N/5tPwCIYj7Ureq3u9ox3RzRHxBKU3ezO75dkf8AOR9QqV3wTeUxJouIHNha7+UyuetCXFhejOPgLMxmmTmNRuvit6tYVm/syCOusIXwxw2alU9tSfkAJkgtGYRAM7zqmqpYwYaIA5AfJRZHCMuDQxqco+4VW8Lvc6S8DyBP9EctMCDRB1+SK0baAvXP1XHlbCWNR6K1PDqY5T6qU4ZSdyj1UrngDSFva0X1nCnTGZztA0fMk8gOq8m2E3S7AeIcK0nDu1Q09HFv9ZQejhVWi6IzA7FhzA+g1C7bhfDdK2YRla+q4d95aDAO7WzsPqrTWgbDbb+ysWK1yZ8s3NpHIG4dc1B3LesfHs3AfF0L1uDXlGX1aDqbGxNR5Y1jQdszyYC68Rqk/wBpFk59Ok6CWU3vDoAMF4Z2b4P4S2f4vFeeCMUEtQ5OqQk18c7dwY33GmZBJzHYECAQN9+qN2BS5bWBmWw3WNRqTtMeqKUrupTIBAd5b/BTTSqkWYo9uQ207vI3XT9bqGjc5n6QgdfiOnA313EfAIQziAtcS0E5t+XwS1BhucUdCfcgbleU71oMkgFIT8YqOB73w0Gv6KK4Fw1dXZBYO4d6rzDQPP73kJXvTbAcopcjXUxenIBe3pvz6K1Xwyt2TqjGDLv3iQYO5DYkgbxpKs4Lwxb2kEDtqo/6jxo0/wD5t2b56nxROrVc7c/mqcelXciPJqP0HLMSw2tcuytp1XwDByuaD+EGGj6+JQB/DTw4io19INPfLmO08Ggxmd0E6z5x3FlEeZ/PYBIvF+ImtWygzSoyGtGzn7Pf/wCI8B4pmTbBWHp8+ZtJSfAtW9k1ujJYOjcnaH8dYtmfBgaB47m1TsHGZJdO2YNJB598AOPk6VtZ0jMka/kjlpREKKU2Xd8sDtwQgyCfkrDqBA1CPsojosqWwSrOcM59jNAT0Q6lcwF0C9wljxBagdThanOxHqf6p8ZxrkVKErtDrxg01LG4a0SezJA/AQ/TxhpXEJnVdrbizSYJXLeJ8C+zVSW/4TySw8hOpYfLl4K2asy4cdlWg7QKpilOHTtOq0oPIdBOiYhgIuGAZoI2O/mppSUHyWxjvXAlveXaDbmr+GYBVre43T946D4psZwvb0RJl5/iOn+kK/b3gEAaR+tkDzfpCWD9RnDXCLKBzvh9Tlp3W+QO58U30noLRvARv6K/RuApZNt8jqSXAWpFTFohDRdDkQpPt4jdcsHkkq0ZVYWImVL9tCx12OS92FbKN3ZZdQlW5uiDAEkpnxfGW06TnuPh4+CUsJLqrgQJc9waxg3JJ0b/AFPn0T8cPIEp+AtguB1Lh4Y3nqXH3Wt5ly6NhVjTtmZKI/FUPvOPh0Hh/wAqDD8OFtS7IEFx1qv6u/dH8I2HkrLStDHjrlkOTJu4RBd43Qpuy1KtNjomHPa0weYkr2jitF4ltWk4eFRh+hShivA9S5rOq1AJcdu1iABDQIadgPqvbPgarTblaKYEk6vBMnmSaX6hPYtRT7Y606jTs4HyIP0Xr2AghwBBEEEAgjoQdwqWCYQKFONMzjLiAN+QBAEgK84Lhx8PgC3HBds8yA5h37pkfB0/IqjU9nwmWVhHR1P47HX4Jolb03IHigxizTXTEap7L3uOlxSaPwOn6qxbeyqkINS5e6OTKYHpLi76Jvqb6LZr1z04o56sgdh/CVlSgto9o5uxqnP65fdn0RStcOO505AbfBLvEnEFW2q0W07avXY8uNR9FmfLAIawCfeLoJmO7tqdLmH4tWqiX2r6Q5B1akah/EwaMPhmJ8kaSXQDk32Ecy3DVWY95PuFo6uc0n0a2fmQrLHL1njyu8taT0a4+rWkj5pGuLcacyni9bNN8b5XR55SlE0vBQal8ou0lJMqWttpsiNC3XtG2hXqVBSljlRoykvXsUxprR6Fir5KzqahfaCVbhe5VwYmceo8RPB1KIVcU7enkdqD8iNiPFKgcrNtcELVadEsskG+ia7w9zN9RycP1ordljzmaFXsPug4QdR0Klu8ApOEtJYeg1HwOynk0+JDFia90GVrjFmuHvKob7LqDKpXWHlh3B+S0YGjcH4rqgkhTyNvkL0+IDoQCiNDH3nYFAaNZiI0bwdUMonoyf3DNK/eRJU7b480EdfCN4UD8ZHMn0SvTsZvSGR+OBo1QXEuM3N9wfFBrvEJ5yPFArqvmPgmwwryJlmfguXWPVaru+6RmmOU7beS657McF7Oj9rqDvPBbQHRuz6vm6IB6D+Jcl4XwE3d1SoAmHu75HKm3vPP+kH1IXfhcN0DRDGANY0bBrQA0D0CrjFEspstL0OUDq+i2oOlNFWDeMuJDY2jqzQ1z8zGMa6cpc86zBBgNDzuNlLwfi9a5tKdesGNdVzOAYHBoZmLWe8SZME78wkf203pyW1IczUqEeLQxjP5nLoWG0G0aNKns2lTY30YwAn5FeZ0Uca45uf/AFVllbdnlzU2PLmZjmcM9QgyIDWH5I9xdxdTsaPaPBe5xIp0wYLiNTLvutA3McwBuuf+zWbnEri6drAe8firvhv+zOmvjThujiGSmLhlOvTLsrczHEh4aXNdSzZtmgyNoXm+ThTpXeO12ioxtrQa4BzabozwRInNmjSNyPRb8D8eXFxcvtLqm0VWB5zMGWDTMPa9skeojb1QWrhWN2FMup1xWpUwSRmbUhjRJPZ1m5gAAdGkwAmj2ecY1L+lU7VrWvpFsubIa4PDiDBJynun5bL18HUODUnYt7U7O3rGl+0qlvvOpNY5gdzbmLxmI8JHJB/alxk6kPsdF2V7xNVwMFrHe7TzfdLhqTyb5pZ4jweyoYfSFGtRrXHatNV7Hsc6DTfLWtBkU2mOQ11K8jzZ2ayvm1aTKjZy1GNe2d8rwHCR1gqbLz5Jd9n9znw22J1inlP/AG3uZ9GhMjR026JT7DJAY32XpavAZ0XjNl6zpu3XRAvseUkHl+SOBRXlLWev1CnzRtWUYZU6Bgoqek1eu0UTqqkdIp7JKpVcGVFXrTp1S3d42+1q5Kw7jtWVBsRza7o4Jd2+DqQzOYtdVHaXzKrA5pBBUhK4GmcFa1WabIW9GgtaxgLVciFRNqV5kKJUcXkJWr1pKK4RTlDJLtj8c5JUiW+qEoax5BTJXspahD7TXZHaa4JnFqXJocp/sovtAafejzlW6eHOKr3WEO6IEvuOceOj37QTznyXjqkoe62cwqanVPmu7fseWNy6Pa7lVFJXgAVlS3ABK8nRx6fI/A9ezLDuypVrkjvP/ZUzzA0NRw9YH+VNlO7eNhK59wVxMWNNA6w4uY3zHfA+APqU3U8bqu92mB5o0yXJBxdBxl+fvNPmFZw+qRSJBksrGm/yIDmH4EIDUu7iJzNZ1MbDr4ovb2Ap2pFQl73zVqE6QGsim0x0aGD4piTYm0lYte0/hyredg62b2j2FzHMaRID8rmukmBBBmTzCGX/ABnfVqDqPZUqT8pp1KnaEu/cflaJDSdRuYkwjN/xi+kWULZraTYlznS9xcQcxAccokhU8AbTZnfcOAqXHaMZmDSAHNdmqPJIyTULYdB9x3VXw01LdkXBL/cKfwZV4NxCnY0XUxTdUqPdme5pAboIa1u5gCeW7iqwwupcXbr62NWk8ntAG0+0Pu9m5zTEOaSHDaNSJRc8TBlGk19Vz+ztnHLnfBrVe0YGOg6FrajfLIVMMaoC2LWhjQGUWNY5lYgikxxIGV0gmq6e8T7sndM9GK6iC8kn3IF4lf39xTdTqVntY8OBDaFOm54BIcJAnKMrs0aDKZR7hxjcPtuzZRfmqd/tKkjO8jukjL7o00B285UVvjdJ1MUi100g1lJ+Q+5UawXJeN9XNcQB++QpsUum1qjXZsjnSalTLVyZp0c1hBdMATAAJjbdGsMW6cP+ismaUValz/Au4VwRTq1qtW+qOqmpLu5mYc7jJe4ztGgA0+AXuPezq1FFxtTVNbTKx9RuUy4ZhJaI7snfknuzvQAe+45MrWvIqOeWkufVIJbo4uy6aAARO5UL7qmS46RUBloZLmve8kkkgDuNAAAOpPJKeGLfTQt6nIupJ/kH+zqnUt7Tsa4DHNqPy95plr4cCC0kblwTgx4mNkvVKtKm6maTQ/KMxJkS4nQOPUADTYGdFcrcUAtyupydPvaTynSSJjRIyaNvmHQ/F/UIxuORq/2DodETsdjO/pufRa29YPEiYkjVrm6jfRwBj0WuH2Lms727+85p2k8oHQQFZEjTUjxM/AnVRSqLo043JJs8AXtQSIXuRp5R8lC+W88w+f8AdLk7QxcFYsVas0KxUum5onWA6OeUkgH4gj0QjFMQDWk9FHkpItjbKWI3opGZQPFOJKFSkW1AHCdQeR6g8j0Q+tfGs8yYHjJjzA3S/j9FrdG+v5R8kuGNNjG6Qx4c51Ah1JxfSduObT18QmqhictBXK8CxtzO44yOib7XERlEFdnBpnYvchRaFQvF6sVpIugRU3TBgPJYsXZ/EZi7D1xsqDRqsWIIdHcvyCdq0QpLhgjYLFiDyO8C5irQgR3WLFRHoQvkWaPJbYl7o/EPoV4sQl3+hPwl/wDcofj/APFy6ywLFibAydZ8l+CG+PcPkjGIH/4z/wAI/masWKjH8l+TNy/Tl+DmeOH9t/lH1KhB/wAP8IWLF9AZOH6a/AV4Xt2vuqIe1rgaoBDgCCJGhB3TNxtbtZclrGtY3u91oDRu3kFixTy+r/A+X0v5HWxsKX2dn7NmtEuPdbq4RDjpv4pOwdodWYHCRm2Ov1XqxT4nxMXqV78Yy8Q0Gt7PK0NkmYAE6c43Qdw77fwH+YLFiPB8ROtX+Rm52Kjw9v7Rv4m/zBYsT5fFkuP6i/KGyoVG156rFi+akfYmwKjKxYhYSFHE3EYoADp9kOn/AHiqeLnQ/rmsWKHL2aPiP4FqlpV9HfRCuJPf9T9AvViOHyBfQsv3KZrY934fQLFibPoD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67886"/>
            <a:ext cx="1945532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5044440"/>
            <a:ext cx="1828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67796"/>
            <a:ext cx="1562692" cy="131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97" y="5067886"/>
            <a:ext cx="1981199" cy="131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9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Pre-competition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991600" cy="4708525"/>
          </a:xfrm>
        </p:spPr>
        <p:txBody>
          <a:bodyPr>
            <a:normAutofit fontScale="85000" lnSpcReduction="20000"/>
          </a:bodyPr>
          <a:lstStyle/>
          <a:p>
            <a:pPr marL="137160" indent="0" algn="ctr"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All athletes competing in an event MUST check-in </a:t>
            </a:r>
            <a:endParaRPr lang="en-US" sz="3300" b="1" dirty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with the head </a:t>
            </a:r>
            <a:r>
              <a:rPr lang="en-US" sz="3300" b="1" dirty="0">
                <a:solidFill>
                  <a:schemeClr val="bg1"/>
                </a:solidFill>
              </a:rPr>
              <a:t>j</a:t>
            </a:r>
            <a:r>
              <a:rPr lang="en-US" sz="3300" b="1" dirty="0" smtClean="0">
                <a:solidFill>
                  <a:schemeClr val="bg1"/>
                </a:solidFill>
              </a:rPr>
              <a:t>udge </a:t>
            </a:r>
          </a:p>
          <a:p>
            <a:pPr marL="137160" indent="0" algn="ctr"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prior to the </a:t>
            </a:r>
            <a:r>
              <a:rPr lang="en-US" sz="3300" b="1" dirty="0">
                <a:solidFill>
                  <a:srgbClr val="FF0000"/>
                </a:solidFill>
              </a:rPr>
              <a:t>s</a:t>
            </a:r>
            <a:r>
              <a:rPr lang="en-US" sz="3300" b="1" dirty="0" smtClean="0">
                <a:solidFill>
                  <a:srgbClr val="FF0000"/>
                </a:solidFill>
              </a:rPr>
              <a:t>tart of competition</a:t>
            </a:r>
            <a:r>
              <a:rPr lang="en-US" sz="3300" b="1" dirty="0" smtClean="0">
                <a:solidFill>
                  <a:schemeClr val="bg1"/>
                </a:solidFill>
              </a:rPr>
              <a:t>.</a:t>
            </a:r>
          </a:p>
          <a:p>
            <a:pPr marL="137160" indent="0" algn="ctr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Warm-up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Be </a:t>
            </a:r>
            <a:r>
              <a:rPr lang="en-US" sz="2000" b="1" dirty="0" smtClean="0">
                <a:solidFill>
                  <a:srgbClr val="FF0000"/>
                </a:solidFill>
              </a:rPr>
              <a:t>SAFETY</a:t>
            </a:r>
            <a:r>
              <a:rPr lang="en-US" sz="2000" b="1" dirty="0" smtClean="0">
                <a:solidFill>
                  <a:schemeClr val="bg1"/>
                </a:solidFill>
              </a:rPr>
              <a:t> conscious at ALL times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Only </a:t>
            </a:r>
            <a:r>
              <a:rPr lang="en-US" sz="2000" b="1" dirty="0" smtClean="0">
                <a:solidFill>
                  <a:srgbClr val="FF0000"/>
                </a:solidFill>
              </a:rPr>
              <a:t>implements</a:t>
            </a:r>
            <a:r>
              <a:rPr lang="en-US" sz="2000" b="1" dirty="0" smtClean="0">
                <a:solidFill>
                  <a:schemeClr val="bg1"/>
                </a:solidFill>
              </a:rPr>
              <a:t> that have </a:t>
            </a:r>
            <a:r>
              <a:rPr lang="en-US" sz="2000" b="1" dirty="0" smtClean="0">
                <a:solidFill>
                  <a:srgbClr val="FF0000"/>
                </a:solidFill>
              </a:rPr>
              <a:t>passed inspection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Only under </a:t>
            </a:r>
            <a:r>
              <a:rPr lang="en-US" sz="2000" b="1" dirty="0" smtClean="0">
                <a:solidFill>
                  <a:srgbClr val="FF0000"/>
                </a:solidFill>
              </a:rPr>
              <a:t>supervision</a:t>
            </a:r>
            <a:r>
              <a:rPr lang="en-US" sz="2000" b="1" dirty="0" smtClean="0">
                <a:solidFill>
                  <a:schemeClr val="bg1"/>
                </a:solidFill>
              </a:rPr>
              <a:t> of an official or designated coach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All </a:t>
            </a:r>
            <a:r>
              <a:rPr lang="en-US" sz="2000" b="1" dirty="0" smtClean="0">
                <a:solidFill>
                  <a:srgbClr val="FF0000"/>
                </a:solidFill>
              </a:rPr>
              <a:t>warm-ups cease </a:t>
            </a:r>
            <a:r>
              <a:rPr lang="en-US" sz="2000" b="1" dirty="0" smtClean="0">
                <a:solidFill>
                  <a:schemeClr val="bg1"/>
                </a:solidFill>
              </a:rPr>
              <a:t>when the competition begins</a:t>
            </a:r>
          </a:p>
          <a:p>
            <a:pPr marL="13716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Instruction/Inspection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Check for </a:t>
            </a:r>
            <a:r>
              <a:rPr lang="en-US" sz="2000" b="1" dirty="0" smtClean="0">
                <a:solidFill>
                  <a:srgbClr val="FF0000"/>
                </a:solidFill>
              </a:rPr>
              <a:t>proper taping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Check for </a:t>
            </a:r>
            <a:r>
              <a:rPr lang="en-US" sz="2000" b="1" dirty="0" smtClean="0">
                <a:solidFill>
                  <a:srgbClr val="FF0000"/>
                </a:solidFill>
              </a:rPr>
              <a:t>proper uniform &amp; jewelry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Check for </a:t>
            </a:r>
            <a:r>
              <a:rPr lang="en-US" sz="2000" b="1" dirty="0" smtClean="0">
                <a:solidFill>
                  <a:srgbClr val="FF0000"/>
                </a:solidFill>
              </a:rPr>
              <a:t>legality of implements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Comments/questions about competition</a:t>
            </a:r>
          </a:p>
          <a:p>
            <a:pPr marL="137160" indent="0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594360" indent="-457200">
              <a:buAutoNum type="arabicPeriod"/>
            </a:pP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Competition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523999"/>
            <a:ext cx="892263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Up – On Deck – </a:t>
            </a:r>
            <a:r>
              <a:rPr lang="en-US" sz="2000" b="1" dirty="0">
                <a:solidFill>
                  <a:srgbClr val="FF0000"/>
                </a:solidFill>
              </a:rPr>
              <a:t>On Hold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competition begins </a:t>
            </a:r>
            <a:r>
              <a:rPr lang="en-US" sz="2000" b="1" dirty="0">
                <a:solidFill>
                  <a:schemeClr val="bg1"/>
                </a:solidFill>
              </a:rPr>
              <a:t>once the 1</a:t>
            </a:r>
            <a:r>
              <a:rPr lang="en-US" sz="2000" b="1" baseline="30000" dirty="0">
                <a:solidFill>
                  <a:schemeClr val="bg1"/>
                </a:solidFill>
              </a:rPr>
              <a:t>st</a:t>
            </a:r>
            <a:r>
              <a:rPr lang="en-US" sz="2000" b="1" dirty="0">
                <a:solidFill>
                  <a:schemeClr val="bg1"/>
                </a:solidFill>
              </a:rPr>
              <a:t> athlete is called </a:t>
            </a:r>
            <a:r>
              <a:rPr lang="en-US" sz="2000" b="1" dirty="0" smtClean="0">
                <a:solidFill>
                  <a:schemeClr val="bg1"/>
                </a:solidFill>
              </a:rPr>
              <a:t>“Up”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No </a:t>
            </a:r>
            <a:r>
              <a:rPr lang="en-US" sz="2000" b="1" dirty="0">
                <a:solidFill>
                  <a:srgbClr val="FF0000"/>
                </a:solidFill>
              </a:rPr>
              <a:t>warm-ups </a:t>
            </a:r>
            <a:r>
              <a:rPr lang="en-US" sz="2000" b="1" dirty="0">
                <a:solidFill>
                  <a:schemeClr val="bg1"/>
                </a:solidFill>
              </a:rPr>
              <a:t>with implements are allowed once the competition </a:t>
            </a:r>
            <a:r>
              <a:rPr lang="en-US" sz="2000" b="1" dirty="0" smtClean="0">
                <a:solidFill>
                  <a:schemeClr val="bg1"/>
                </a:solidFill>
              </a:rPr>
              <a:t>begins</a:t>
            </a:r>
          </a:p>
          <a:p>
            <a:r>
              <a:rPr lang="en-US" sz="800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Once called up he/she has </a:t>
            </a:r>
            <a:r>
              <a:rPr lang="en-US" sz="2000" b="1" dirty="0" smtClean="0">
                <a:solidFill>
                  <a:srgbClr val="FF0000"/>
                </a:solidFill>
              </a:rPr>
              <a:t>60 seconds </a:t>
            </a:r>
            <a:r>
              <a:rPr lang="en-US" sz="2000" b="1" dirty="0" smtClean="0">
                <a:solidFill>
                  <a:schemeClr val="bg1"/>
                </a:solidFill>
              </a:rPr>
              <a:t>to start a trial.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The athlete may </a:t>
            </a:r>
            <a:r>
              <a:rPr lang="en-US" sz="2000" b="1" dirty="0" smtClean="0">
                <a:solidFill>
                  <a:srgbClr val="FF0000"/>
                </a:solidFill>
              </a:rPr>
              <a:t>enter</a:t>
            </a:r>
            <a:r>
              <a:rPr lang="en-US" sz="2000" b="1" dirty="0" smtClean="0">
                <a:solidFill>
                  <a:schemeClr val="bg1"/>
                </a:solidFill>
              </a:rPr>
              <a:t> the </a:t>
            </a:r>
            <a:r>
              <a:rPr lang="en-US" sz="2000" b="1" dirty="0" smtClean="0">
                <a:solidFill>
                  <a:srgbClr val="FF0000"/>
                </a:solidFill>
              </a:rPr>
              <a:t>circle/runway</a:t>
            </a:r>
            <a:r>
              <a:rPr lang="en-US" sz="2000" b="1" dirty="0" smtClean="0">
                <a:solidFill>
                  <a:schemeClr val="bg1"/>
                </a:solidFill>
              </a:rPr>
              <a:t> anyway he/she wishes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When entering the ring, a </a:t>
            </a:r>
            <a:r>
              <a:rPr lang="en-US" sz="2000" b="1" dirty="0" smtClean="0">
                <a:solidFill>
                  <a:srgbClr val="FF0000"/>
                </a:solidFill>
              </a:rPr>
              <a:t>break in </a:t>
            </a:r>
            <a:r>
              <a:rPr lang="en-US" sz="2000" b="1" dirty="0" smtClean="0">
                <a:solidFill>
                  <a:schemeClr val="bg1"/>
                </a:solidFill>
              </a:rPr>
              <a:t>the athletes </a:t>
            </a:r>
            <a:r>
              <a:rPr lang="en-US" sz="2000" b="1" dirty="0" smtClean="0">
                <a:solidFill>
                  <a:srgbClr val="FF0000"/>
                </a:solidFill>
              </a:rPr>
              <a:t>momentum</a:t>
            </a:r>
            <a:r>
              <a:rPr lang="en-US" sz="2000" b="1" dirty="0" smtClean="0">
                <a:solidFill>
                  <a:schemeClr val="bg1"/>
                </a:solidFill>
              </a:rPr>
              <a:t> must occur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 (South African </a:t>
            </a:r>
            <a:r>
              <a:rPr lang="en-US" sz="2000" b="1" dirty="0">
                <a:solidFill>
                  <a:schemeClr val="bg1"/>
                </a:solidFill>
              </a:rPr>
              <a:t>drill…discus) prior to starting the trial 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The athlete may </a:t>
            </a:r>
            <a:r>
              <a:rPr lang="en-US" sz="2000" b="1" dirty="0" smtClean="0">
                <a:solidFill>
                  <a:srgbClr val="FF0000"/>
                </a:solidFill>
              </a:rPr>
              <a:t>stop a trial </a:t>
            </a:r>
            <a:r>
              <a:rPr lang="en-US" sz="2000" b="1" dirty="0" smtClean="0">
                <a:solidFill>
                  <a:schemeClr val="bg1"/>
                </a:solidFill>
              </a:rPr>
              <a:t>and restart but her/his </a:t>
            </a:r>
            <a:r>
              <a:rPr lang="en-US" sz="2000" b="1" dirty="0" smtClean="0">
                <a:solidFill>
                  <a:srgbClr val="FF0000"/>
                </a:solidFill>
              </a:rPr>
              <a:t>TIME does not reset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foul </a:t>
            </a:r>
            <a:r>
              <a:rPr lang="en-US" sz="2000" b="1" dirty="0" smtClean="0">
                <a:solidFill>
                  <a:schemeClr val="bg1"/>
                </a:solidFill>
              </a:rPr>
              <a:t>may only be committed during the </a:t>
            </a:r>
            <a:r>
              <a:rPr lang="en-US" sz="2000" b="1" dirty="0" smtClean="0">
                <a:solidFill>
                  <a:srgbClr val="FF0000"/>
                </a:solidFill>
              </a:rPr>
              <a:t>act of throwing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Fouls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365269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Shot </a:t>
            </a:r>
            <a:r>
              <a:rPr lang="en-US" b="1" dirty="0">
                <a:solidFill>
                  <a:srgbClr val="FF0000"/>
                </a:solidFill>
              </a:rPr>
              <a:t>Put </a:t>
            </a:r>
            <a:r>
              <a:rPr lang="en-US" b="1" dirty="0">
                <a:solidFill>
                  <a:schemeClr val="bg1"/>
                </a:solidFill>
              </a:rPr>
              <a:t>must be thrown above and in front of the </a:t>
            </a:r>
            <a:r>
              <a:rPr lang="en-US" b="1" dirty="0" smtClean="0">
                <a:solidFill>
                  <a:schemeClr val="bg1"/>
                </a:solidFill>
              </a:rPr>
              <a:t>shoulder.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	</a:t>
            </a:r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>
                <a:solidFill>
                  <a:schemeClr val="bg1"/>
                </a:solidFill>
              </a:rPr>
              <a:t>as per 2013 rule change </a:t>
            </a:r>
            <a:r>
              <a:rPr lang="en-US" sz="1600" b="1" dirty="0" smtClean="0">
                <a:solidFill>
                  <a:schemeClr val="bg1"/>
                </a:solidFill>
              </a:rPr>
              <a:t>6-5-9…the </a:t>
            </a:r>
            <a:r>
              <a:rPr lang="en-US" sz="1600" b="1" dirty="0">
                <a:solidFill>
                  <a:schemeClr val="bg1"/>
                </a:solidFill>
              </a:rPr>
              <a:t>cartwheel technique is not allowed).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Javelin </a:t>
            </a:r>
            <a:r>
              <a:rPr lang="en-US" b="1" dirty="0">
                <a:solidFill>
                  <a:schemeClr val="bg1"/>
                </a:solidFill>
              </a:rPr>
              <a:t>must be thrown above the line of the shoulders.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sz="1600" b="1" dirty="0">
                <a:solidFill>
                  <a:schemeClr val="bg1"/>
                </a:solidFill>
              </a:rPr>
              <a:t>(a spinning/360 degree approach is not allowed)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19" y="1975437"/>
            <a:ext cx="3015438" cy="21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Lane\Pictures\...for WSTFCA Convention Power Point\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 b="22375"/>
          <a:stretch/>
        </p:blipFill>
        <p:spPr bwMode="auto">
          <a:xfrm>
            <a:off x="1447800" y="2090504"/>
            <a:ext cx="1600200" cy="19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Lane\Pictures\...for WSTFCA Convention Power Point\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19379" r="9247" b="17177"/>
          <a:stretch/>
        </p:blipFill>
        <p:spPr bwMode="auto">
          <a:xfrm>
            <a:off x="375821" y="5042965"/>
            <a:ext cx="2672179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Lane\Pictures\...for WSTFCA Convention Power Point\0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t="18163" r="9469" b="20859"/>
          <a:stretch/>
        </p:blipFill>
        <p:spPr bwMode="auto">
          <a:xfrm>
            <a:off x="5867400" y="5029200"/>
            <a:ext cx="2846757" cy="11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34" y="4864569"/>
            <a:ext cx="25431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Fouls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2466" r="4524" b="8349"/>
          <a:stretch/>
        </p:blipFill>
        <p:spPr bwMode="auto">
          <a:xfrm>
            <a:off x="2761695" y="2514601"/>
            <a:ext cx="3417903" cy="339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14478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foul is committed when </a:t>
            </a:r>
            <a:r>
              <a:rPr lang="en-US" b="1" dirty="0">
                <a:solidFill>
                  <a:schemeClr val="bg1"/>
                </a:solidFill>
              </a:rPr>
              <a:t>the implement </a:t>
            </a:r>
            <a:r>
              <a:rPr lang="en-US" b="1" dirty="0" smtClean="0">
                <a:solidFill>
                  <a:schemeClr val="bg1"/>
                </a:solidFill>
              </a:rPr>
              <a:t>lands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touching </a:t>
            </a:r>
            <a:r>
              <a:rPr lang="en-US" b="1" dirty="0">
                <a:solidFill>
                  <a:schemeClr val="bg1"/>
                </a:solidFill>
              </a:rPr>
              <a:t>any part of the sector line.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362200" y="3411245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Fouls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611417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foul is committed during the throwing motion…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By stepping on the ring boundary/javelin arc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Improperly exiting the throwing area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800" b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See “Mark Rule”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9" r="206" b="2457"/>
          <a:stretch/>
        </p:blipFill>
        <p:spPr bwMode="auto">
          <a:xfrm>
            <a:off x="395795" y="3505200"/>
            <a:ext cx="396774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t="52919" r="8018" b="8983"/>
          <a:stretch/>
        </p:blipFill>
        <p:spPr bwMode="auto">
          <a:xfrm>
            <a:off x="4800599" y="3505200"/>
            <a:ext cx="3149791" cy="207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8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Mark Rule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(Very Underemphasized)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-11519" y="1524000"/>
            <a:ext cx="9155519" cy="2523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Once the athlete’s </a:t>
            </a:r>
            <a:r>
              <a:rPr lang="en-US" b="1" dirty="0" smtClean="0">
                <a:solidFill>
                  <a:srgbClr val="C00000"/>
                </a:solidFill>
              </a:rPr>
              <a:t>implement lands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&amp;</a:t>
            </a:r>
            <a:r>
              <a:rPr lang="en-US" b="1" dirty="0" smtClean="0">
                <a:solidFill>
                  <a:schemeClr val="bg1"/>
                </a:solidFill>
              </a:rPr>
              <a:t> it is a </a:t>
            </a:r>
            <a:r>
              <a:rPr lang="en-US" b="1" dirty="0" smtClean="0">
                <a:solidFill>
                  <a:srgbClr val="C00000"/>
                </a:solidFill>
              </a:rPr>
              <a:t>fair throw</a:t>
            </a:r>
            <a:r>
              <a:rPr lang="en-US" b="1" dirty="0" smtClean="0">
                <a:solidFill>
                  <a:schemeClr val="bg1"/>
                </a:solidFill>
              </a:rPr>
              <a:t>, the judge will say, “</a:t>
            </a:r>
            <a:r>
              <a:rPr lang="en-US" b="1" dirty="0" smtClean="0">
                <a:solidFill>
                  <a:srgbClr val="C00000"/>
                </a:solidFill>
              </a:rPr>
              <a:t>Mark</a:t>
            </a:r>
            <a:r>
              <a:rPr lang="en-US" b="1" dirty="0" smtClean="0">
                <a:solidFill>
                  <a:schemeClr val="bg1"/>
                </a:solidFill>
              </a:rPr>
              <a:t>.”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This is the signal that the </a:t>
            </a:r>
            <a:r>
              <a:rPr lang="en-US" b="1" dirty="0" smtClean="0">
                <a:solidFill>
                  <a:srgbClr val="C00000"/>
                </a:solidFill>
              </a:rPr>
              <a:t>athlete may leave </a:t>
            </a:r>
            <a:r>
              <a:rPr lang="en-US" b="1" dirty="0" smtClean="0">
                <a:solidFill>
                  <a:schemeClr val="bg1"/>
                </a:solidFill>
              </a:rPr>
              <a:t>the ring/runway via the back half.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The back-half of the ring is noted by </a:t>
            </a:r>
            <a:r>
              <a:rPr lang="en-US" b="1" dirty="0" smtClean="0">
                <a:solidFill>
                  <a:srgbClr val="C00000"/>
                </a:solidFill>
              </a:rPr>
              <a:t>side-markers</a:t>
            </a:r>
            <a:r>
              <a:rPr lang="en-US" b="1" dirty="0" smtClean="0">
                <a:solidFill>
                  <a:schemeClr val="bg1"/>
                </a:solidFill>
              </a:rPr>
              <a:t> …outside the ring/runway.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These “side-marker” lines on the ring should be 8” in length by 2” in width.  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Javelin “side markers” are 2’-5 ½“ long by 2 ¾“.  They </a:t>
            </a:r>
            <a:r>
              <a:rPr lang="en-US" b="1" dirty="0" smtClean="0">
                <a:solidFill>
                  <a:srgbClr val="C00000"/>
                </a:solidFill>
              </a:rPr>
              <a:t>extend to infinity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The back of these lines indicate the beginning of the back half of the ring or 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fair ground to exit the javelin runway.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64306"/>
            <a:ext cx="2067427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52880" y="4502020"/>
            <a:ext cx="2485009" cy="166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990600" y="5754409"/>
            <a:ext cx="685800" cy="417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81256"/>
            <a:ext cx="7127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3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45" y="1600200"/>
            <a:ext cx="906530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zero end </a:t>
            </a:r>
            <a:r>
              <a:rPr lang="en-US" b="1" dirty="0" smtClean="0">
                <a:solidFill>
                  <a:schemeClr val="bg1"/>
                </a:solidFill>
              </a:rPr>
              <a:t>of the tape is placed where the implement breaks ground/lands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closest to where it was thrown.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If the </a:t>
            </a:r>
            <a:r>
              <a:rPr lang="en-US" b="1" dirty="0" smtClean="0">
                <a:solidFill>
                  <a:srgbClr val="C00000"/>
                </a:solidFill>
              </a:rPr>
              <a:t>javelin</a:t>
            </a:r>
            <a:r>
              <a:rPr lang="en-US" b="1" dirty="0" smtClean="0">
                <a:solidFill>
                  <a:schemeClr val="bg1"/>
                </a:solidFill>
              </a:rPr>
              <a:t> should land </a:t>
            </a:r>
            <a:r>
              <a:rPr lang="en-US" b="1" dirty="0" smtClean="0">
                <a:solidFill>
                  <a:srgbClr val="C00000"/>
                </a:solidFill>
              </a:rPr>
              <a:t>flat</a:t>
            </a:r>
            <a:r>
              <a:rPr lang="en-US" b="1" dirty="0" smtClean="0">
                <a:solidFill>
                  <a:schemeClr val="bg1"/>
                </a:solidFill>
              </a:rPr>
              <a:t> the marking is from the back of the javelin’s grip.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The tape is pulled through the </a:t>
            </a:r>
            <a:r>
              <a:rPr lang="en-US" b="1" dirty="0" smtClean="0">
                <a:solidFill>
                  <a:srgbClr val="C00000"/>
                </a:solidFill>
              </a:rPr>
              <a:t>center of the ring/arc </a:t>
            </a:r>
            <a:r>
              <a:rPr lang="en-US" b="1" dirty="0" smtClean="0">
                <a:solidFill>
                  <a:schemeClr val="bg1"/>
                </a:solidFill>
              </a:rPr>
              <a:t>(26’3”from the arc) and 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measurement is taken from the </a:t>
            </a:r>
            <a:r>
              <a:rPr lang="en-US" b="1" dirty="0" smtClean="0">
                <a:solidFill>
                  <a:srgbClr val="C00000"/>
                </a:solidFill>
              </a:rPr>
              <a:t>inside edge </a:t>
            </a:r>
            <a:r>
              <a:rPr lang="en-US" b="1" dirty="0" smtClean="0">
                <a:solidFill>
                  <a:schemeClr val="bg1"/>
                </a:solidFill>
              </a:rPr>
              <a:t>of the ring (shot put stop board)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or javelin arc.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Shot </a:t>
            </a:r>
            <a:r>
              <a:rPr lang="en-US" b="1" dirty="0" smtClean="0">
                <a:solidFill>
                  <a:srgbClr val="C00000"/>
                </a:solidFill>
              </a:rPr>
              <a:t>Put</a:t>
            </a:r>
            <a:r>
              <a:rPr lang="en-US" b="1" dirty="0" smtClean="0">
                <a:solidFill>
                  <a:schemeClr val="bg1"/>
                </a:solidFill>
              </a:rPr>
              <a:t>…nearest </a:t>
            </a:r>
            <a:r>
              <a:rPr lang="en-US" b="1" dirty="0">
                <a:solidFill>
                  <a:schemeClr val="bg1"/>
                </a:solidFill>
              </a:rPr>
              <a:t>lesser </a:t>
            </a:r>
            <a:r>
              <a:rPr lang="en-US" b="1" dirty="0" smtClean="0">
                <a:solidFill>
                  <a:schemeClr val="bg1"/>
                </a:solidFill>
              </a:rPr>
              <a:t>quarter-inch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Long </a:t>
            </a:r>
            <a:r>
              <a:rPr lang="en-US" b="1" dirty="0" smtClean="0">
                <a:solidFill>
                  <a:srgbClr val="C00000"/>
                </a:solidFill>
              </a:rPr>
              <a:t>Throws</a:t>
            </a:r>
            <a:r>
              <a:rPr lang="en-US" b="1" dirty="0" smtClean="0">
                <a:solidFill>
                  <a:schemeClr val="bg1"/>
                </a:solidFill>
              </a:rPr>
              <a:t>…nearest </a:t>
            </a:r>
            <a:r>
              <a:rPr lang="en-US" b="1" dirty="0">
                <a:solidFill>
                  <a:schemeClr val="bg1"/>
                </a:solidFill>
              </a:rPr>
              <a:t>lesser inch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57709"/>
            <a:ext cx="393251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0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of Athletes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60" y="1905000"/>
            <a:ext cx="913583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Flights</a:t>
            </a:r>
            <a:r>
              <a:rPr lang="en-US" b="1" dirty="0" smtClean="0">
                <a:solidFill>
                  <a:schemeClr val="bg1"/>
                </a:solidFill>
              </a:rPr>
              <a:t> of no fewer than 5 should be drawn by lot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3 </a:t>
            </a:r>
            <a:r>
              <a:rPr lang="en-US" b="1" dirty="0" smtClean="0">
                <a:solidFill>
                  <a:srgbClr val="C00000"/>
                </a:solidFill>
              </a:rPr>
              <a:t>preliminary trials </a:t>
            </a:r>
            <a:r>
              <a:rPr lang="en-US" b="1" dirty="0" smtClean="0">
                <a:solidFill>
                  <a:schemeClr val="bg1"/>
                </a:solidFill>
              </a:rPr>
              <a:t>shall be taken  in the order in which the competitors are listed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(2013 rule change 6-2-2)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In a </a:t>
            </a:r>
            <a:r>
              <a:rPr lang="en-US" b="1" dirty="0" smtClean="0">
                <a:solidFill>
                  <a:srgbClr val="C00000"/>
                </a:solidFill>
              </a:rPr>
              <a:t>multi-flight competition</a:t>
            </a:r>
            <a:r>
              <a:rPr lang="en-US" b="1" dirty="0" smtClean="0">
                <a:solidFill>
                  <a:schemeClr val="bg1"/>
                </a:solidFill>
              </a:rPr>
              <a:t>, the referee may allow an athlete to change flights or 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the order within the flight.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pPr marL="285750" lvl="1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The head judge may alter the throwing order to accommodate an excused athlete</a:t>
            </a:r>
          </a:p>
          <a:p>
            <a:pPr marL="285750" lvl="1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lvl="1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One </a:t>
            </a:r>
            <a:r>
              <a:rPr lang="en-US" b="1" dirty="0">
                <a:solidFill>
                  <a:schemeClr val="bg1"/>
                </a:solidFill>
              </a:rPr>
              <a:t>more athlete than places awarded shall </a:t>
            </a:r>
            <a:r>
              <a:rPr lang="en-US" b="1" dirty="0">
                <a:solidFill>
                  <a:srgbClr val="C00000"/>
                </a:solidFill>
              </a:rPr>
              <a:t>advance to the finals</a:t>
            </a:r>
            <a:r>
              <a:rPr lang="en-US" b="1" dirty="0">
                <a:solidFill>
                  <a:schemeClr val="bg1"/>
                </a:solidFill>
              </a:rPr>
              <a:t>. 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lvl="1" indent="-285750">
              <a:buFont typeface="Wingdings" pitchFamily="2" charset="2"/>
              <a:buChar char="§"/>
            </a:pPr>
            <a:endParaRPr lang="en-US" sz="800" b="1" dirty="0">
              <a:solidFill>
                <a:schemeClr val="bg1"/>
              </a:solidFill>
            </a:endParaRPr>
          </a:p>
          <a:p>
            <a:pPr marL="285750" lvl="1" indent="-285750"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If there is a </a:t>
            </a:r>
            <a:r>
              <a:rPr lang="en-US" b="1" dirty="0">
                <a:solidFill>
                  <a:srgbClr val="C00000"/>
                </a:solidFill>
              </a:rPr>
              <a:t>tie</a:t>
            </a:r>
            <a:r>
              <a:rPr lang="en-US" b="1" dirty="0">
                <a:solidFill>
                  <a:schemeClr val="bg1"/>
                </a:solidFill>
              </a:rPr>
              <a:t> for the last qualifying spot for the finals, all athletes shall advance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285750" lvl="1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lvl="1" indent="-285750"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final 3 throws </a:t>
            </a:r>
            <a:r>
              <a:rPr lang="en-US" b="1" dirty="0">
                <a:solidFill>
                  <a:schemeClr val="bg1"/>
                </a:solidFill>
              </a:rPr>
              <a:t>shall be taken in </a:t>
            </a:r>
            <a:r>
              <a:rPr lang="en-US" b="1" dirty="0">
                <a:solidFill>
                  <a:srgbClr val="C00000"/>
                </a:solidFill>
              </a:rPr>
              <a:t>reverse </a:t>
            </a:r>
            <a:r>
              <a:rPr lang="en-US" b="1" dirty="0" smtClean="0">
                <a:solidFill>
                  <a:srgbClr val="C00000"/>
                </a:solidFill>
              </a:rPr>
              <a:t>order</a:t>
            </a:r>
            <a:r>
              <a:rPr lang="en-US" b="1" dirty="0" smtClean="0">
                <a:solidFill>
                  <a:schemeClr val="bg1"/>
                </a:solidFill>
              </a:rPr>
              <a:t>…best throw throws last.</a:t>
            </a:r>
          </a:p>
          <a:p>
            <a:pPr marL="285750" lvl="1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lvl="1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If a </a:t>
            </a:r>
            <a:r>
              <a:rPr lang="en-US" b="1" dirty="0" smtClean="0">
                <a:solidFill>
                  <a:srgbClr val="C00000"/>
                </a:solidFill>
              </a:rPr>
              <a:t>tie</a:t>
            </a:r>
            <a:r>
              <a:rPr lang="en-US" b="1" dirty="0" smtClean="0">
                <a:solidFill>
                  <a:schemeClr val="bg1"/>
                </a:solidFill>
              </a:rPr>
              <a:t> exists at the </a:t>
            </a:r>
            <a:r>
              <a:rPr lang="en-US" b="1" dirty="0" smtClean="0">
                <a:solidFill>
                  <a:srgbClr val="C00000"/>
                </a:solidFill>
              </a:rPr>
              <a:t>end of competition</a:t>
            </a:r>
            <a:r>
              <a:rPr lang="en-US" b="1" dirty="0" smtClean="0">
                <a:solidFill>
                  <a:schemeClr val="bg1"/>
                </a:solidFill>
              </a:rPr>
              <a:t>, it is broken using the second best throw 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and so on…</a:t>
            </a:r>
          </a:p>
          <a:p>
            <a:pPr marL="0" lvl="1"/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8991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Protests may be filed with the referee up to </a:t>
            </a:r>
            <a:r>
              <a:rPr lang="en-US" b="1" dirty="0">
                <a:solidFill>
                  <a:srgbClr val="C00000"/>
                </a:solidFill>
              </a:rPr>
              <a:t>30 minutes </a:t>
            </a:r>
            <a:r>
              <a:rPr lang="en-US" b="1" dirty="0">
                <a:solidFill>
                  <a:schemeClr val="bg1"/>
                </a:solidFill>
              </a:rPr>
              <a:t>after the competition has 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</a:rPr>
              <a:t>             been completed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0" lvl="1"/>
            <a:endParaRPr lang="en-US" sz="800" b="1" dirty="0">
              <a:solidFill>
                <a:schemeClr val="bg1"/>
              </a:solidFill>
            </a:endParaRPr>
          </a:p>
          <a:p>
            <a:pPr marL="742950" lvl="2" indent="-285750"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They should be written </a:t>
            </a:r>
            <a:r>
              <a:rPr lang="en-US" b="1" dirty="0" smtClean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chemeClr val="bg1"/>
                </a:solidFill>
              </a:rPr>
              <a:t>must be based on a </a:t>
            </a:r>
            <a:r>
              <a:rPr lang="en-US" b="1" dirty="0">
                <a:solidFill>
                  <a:srgbClr val="C00000"/>
                </a:solidFill>
              </a:rPr>
              <a:t>rules/procedures </a:t>
            </a:r>
            <a:r>
              <a:rPr lang="en-US" b="1" dirty="0" smtClean="0">
                <a:solidFill>
                  <a:srgbClr val="C00000"/>
                </a:solidFill>
              </a:rPr>
              <a:t>	misapplication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742950" lvl="2" indent="-285750">
              <a:buFont typeface="Wingdings" pitchFamily="2" charset="2"/>
              <a:buChar char="§"/>
            </a:pPr>
            <a:endParaRPr lang="en-US" sz="800" b="1" dirty="0">
              <a:solidFill>
                <a:schemeClr val="bg1"/>
              </a:solidFill>
            </a:endParaRPr>
          </a:p>
          <a:p>
            <a:pPr marL="742950" lvl="2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Judgments</a:t>
            </a:r>
            <a:r>
              <a:rPr lang="en-US" b="1" dirty="0">
                <a:solidFill>
                  <a:schemeClr val="bg1"/>
                </a:solidFill>
              </a:rPr>
              <a:t> cannot be protested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742950" lvl="2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742950" lvl="2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Referees decision may be taken to the final arbiter, the </a:t>
            </a:r>
            <a:r>
              <a:rPr lang="en-US" b="1" dirty="0" smtClean="0">
                <a:solidFill>
                  <a:srgbClr val="C00000"/>
                </a:solidFill>
              </a:rPr>
              <a:t>Jury of Appeals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173672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4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2014 Rule Additions &amp; Changes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Rule 4-3-1c(7) was modified to require </a:t>
            </a:r>
            <a:r>
              <a:rPr lang="en-US" b="1" dirty="0">
                <a:solidFill>
                  <a:schemeClr val="bg1"/>
                </a:solidFill>
              </a:rPr>
              <a:t>only those visible garments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worn under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uniform</a:t>
            </a:r>
            <a:r>
              <a:rPr lang="en-US" b="1" dirty="0">
                <a:solidFill>
                  <a:schemeClr val="bg1"/>
                </a:solidFill>
              </a:rPr>
              <a:t> bottom that extend below the knees to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    be </a:t>
            </a:r>
            <a:r>
              <a:rPr lang="en-US" b="1" dirty="0">
                <a:solidFill>
                  <a:schemeClr val="bg1"/>
                </a:solidFill>
              </a:rPr>
              <a:t>unadorned </a:t>
            </a:r>
            <a:r>
              <a:rPr lang="en-US" b="1" dirty="0" smtClean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chemeClr val="bg1"/>
                </a:solidFill>
              </a:rPr>
              <a:t>of a single, solid color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Rule 3-2-8 now permits the </a:t>
            </a:r>
            <a:r>
              <a:rPr lang="en-US" b="1" dirty="0">
                <a:solidFill>
                  <a:schemeClr val="bg1"/>
                </a:solidFill>
              </a:rPr>
              <a:t>use of </a:t>
            </a:r>
            <a:r>
              <a:rPr lang="en-US" b="1" dirty="0">
                <a:solidFill>
                  <a:srgbClr val="C00000"/>
                </a:solidFill>
              </a:rPr>
              <a:t>electronic devices </a:t>
            </a:r>
            <a:r>
              <a:rPr lang="en-US" b="1" dirty="0">
                <a:solidFill>
                  <a:schemeClr val="bg1"/>
                </a:solidFill>
              </a:rPr>
              <a:t>in </a:t>
            </a:r>
            <a:r>
              <a:rPr lang="en-US" b="1" dirty="0" smtClean="0">
                <a:solidFill>
                  <a:schemeClr val="bg1"/>
                </a:solidFill>
              </a:rPr>
              <a:t>unrestricted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areas and </a:t>
            </a:r>
            <a:r>
              <a:rPr lang="en-US" b="1" dirty="0">
                <a:solidFill>
                  <a:schemeClr val="bg1"/>
                </a:solidFill>
              </a:rPr>
              <a:t>coaching </a:t>
            </a:r>
            <a:r>
              <a:rPr lang="en-US" b="1" dirty="0" smtClean="0">
                <a:solidFill>
                  <a:schemeClr val="bg1"/>
                </a:solidFill>
              </a:rPr>
              <a:t>boxes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Rule 6-6-1 </a:t>
            </a:r>
            <a:r>
              <a:rPr lang="en-US" dirty="0" smtClean="0">
                <a:solidFill>
                  <a:schemeClr val="bg1"/>
                </a:solidFill>
              </a:rPr>
              <a:t>Note, </a:t>
            </a:r>
            <a:r>
              <a:rPr lang="en-US" dirty="0">
                <a:solidFill>
                  <a:schemeClr val="bg1"/>
                </a:solidFill>
              </a:rPr>
              <a:t>specific diameter </a:t>
            </a:r>
            <a:r>
              <a:rPr lang="en-US" b="1" dirty="0">
                <a:solidFill>
                  <a:schemeClr val="bg1"/>
                </a:solidFill>
              </a:rPr>
              <a:t>dimensions of the </a:t>
            </a:r>
            <a:r>
              <a:rPr lang="en-US" b="1" dirty="0" smtClean="0">
                <a:solidFill>
                  <a:srgbClr val="C00000"/>
                </a:solidFill>
              </a:rPr>
              <a:t>javelin’s</a:t>
            </a:r>
            <a:r>
              <a:rPr lang="en-US" b="1" dirty="0" smtClean="0">
                <a:solidFill>
                  <a:schemeClr val="bg1"/>
                </a:solidFill>
              </a:rPr>
              <a:t> rubber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tip were removed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from the rule to align with the current </a:t>
            </a:r>
            <a:r>
              <a:rPr lang="en-US" dirty="0" smtClean="0">
                <a:solidFill>
                  <a:schemeClr val="bg1"/>
                </a:solidFill>
              </a:rPr>
              <a:t>process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of manufacturing the </a:t>
            </a:r>
            <a:r>
              <a:rPr lang="en-US" dirty="0">
                <a:solidFill>
                  <a:schemeClr val="bg1"/>
                </a:solidFill>
              </a:rPr>
              <a:t>equipment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Rule 6-2-9 requires </a:t>
            </a:r>
            <a:r>
              <a:rPr lang="en-US" b="1" dirty="0">
                <a:solidFill>
                  <a:schemeClr val="bg1"/>
                </a:solidFill>
              </a:rPr>
              <a:t>a </a:t>
            </a:r>
            <a:r>
              <a:rPr lang="en-US" b="1" dirty="0">
                <a:solidFill>
                  <a:srgbClr val="C00000"/>
                </a:solidFill>
              </a:rPr>
              <a:t>pass</a:t>
            </a:r>
            <a:r>
              <a:rPr lang="en-US" b="1" dirty="0">
                <a:solidFill>
                  <a:schemeClr val="bg1"/>
                </a:solidFill>
              </a:rPr>
              <a:t> to be communicated</a:t>
            </a:r>
            <a:r>
              <a:rPr lang="en-US" dirty="0">
                <a:solidFill>
                  <a:schemeClr val="bg1"/>
                </a:solidFill>
              </a:rPr>
              <a:t> to the event judge </a:t>
            </a:r>
            <a:r>
              <a:rPr lang="en-US" dirty="0" smtClean="0">
                <a:solidFill>
                  <a:schemeClr val="bg1"/>
                </a:solidFill>
              </a:rPr>
              <a:t>by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the competitor </a:t>
            </a:r>
            <a:r>
              <a:rPr lang="en-US" dirty="0">
                <a:solidFill>
                  <a:schemeClr val="bg1"/>
                </a:solidFill>
              </a:rPr>
              <a:t>before the start of the trial clock.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6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&amp; Case Books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599" y="3197309"/>
            <a:ext cx="19223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NFHS 2013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hlinkClick r:id="rId2"/>
              </a:rPr>
              <a:t>www.nfhs.org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Download Available Feb??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2"/>
          <a:stretch/>
        </p:blipFill>
        <p:spPr bwMode="auto">
          <a:xfrm>
            <a:off x="2531920" y="4343401"/>
            <a:ext cx="1149526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4419600"/>
            <a:ext cx="350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2013 Rule Book Difference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$12 </a:t>
            </a:r>
            <a:r>
              <a:rPr lang="en-US" sz="1000" dirty="0">
                <a:solidFill>
                  <a:schemeClr val="bg1"/>
                </a:solidFill>
              </a:rPr>
              <a:t>($10 cost plus $2.00 </a:t>
            </a:r>
            <a:r>
              <a:rPr lang="en-US" sz="1000" dirty="0" smtClean="0">
                <a:solidFill>
                  <a:schemeClr val="bg1"/>
                </a:solidFill>
              </a:rPr>
              <a:t>shipping) - Quantity discounts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Track &amp; Field Rule Book Differences  - Jim Hanley, editor  </a:t>
            </a:r>
          </a:p>
          <a:p>
            <a:r>
              <a:rPr lang="en-US" sz="1000" dirty="0">
                <a:solidFill>
                  <a:schemeClr val="bg1"/>
                </a:solidFill>
              </a:rPr>
              <a:t>P.O. Box 6744                                                                                   </a:t>
            </a:r>
          </a:p>
          <a:p>
            <a:r>
              <a:rPr lang="en-US" sz="1000" dirty="0">
                <a:solidFill>
                  <a:schemeClr val="bg1"/>
                </a:solidFill>
              </a:rPr>
              <a:t>Thousand Oaks, CA  </a:t>
            </a:r>
            <a:r>
              <a:rPr lang="en-US" sz="1000" dirty="0" smtClean="0">
                <a:solidFill>
                  <a:schemeClr val="bg1"/>
                </a:solidFill>
              </a:rPr>
              <a:t>91359-6744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Checks Payable to “T&amp;F Rulebook Differences” 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To Contact…Jim@Hanley.cc         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88" y="1626965"/>
            <a:ext cx="1019399" cy="158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0297" y="3244689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USATF 2012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hlinkClick r:id="rId5"/>
              </a:rPr>
              <a:t>www.usatf.org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Download Available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43" y="1626965"/>
            <a:ext cx="1303324" cy="164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93115" y="3244689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IAAF 2012-13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hlinkClick r:id="rId7"/>
              </a:rPr>
              <a:t>www.iaaf.org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Download Available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8210" y="3244690"/>
            <a:ext cx="15263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NCAA 2013-14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hlinkClick r:id="rId8"/>
              </a:rPr>
              <a:t>www.ncaa.org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Download Available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88642"/>
            <a:ext cx="1088971" cy="168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21" y="1669648"/>
            <a:ext cx="11334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0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62" y="2522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Creating an Officiating </a:t>
            </a:r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235" y="1352351"/>
            <a:ext cx="889378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See articles on the “</a:t>
            </a:r>
            <a:r>
              <a:rPr lang="en-US" b="1" dirty="0" smtClean="0">
                <a:solidFill>
                  <a:srgbClr val="C00000"/>
                </a:solidFill>
              </a:rPr>
              <a:t>Kent Plan</a:t>
            </a:r>
            <a:r>
              <a:rPr lang="en-US" b="1" dirty="0" smtClean="0">
                <a:solidFill>
                  <a:schemeClr val="bg1"/>
                </a:solidFill>
              </a:rPr>
              <a:t>”…Spring &amp; Summer issues of </a:t>
            </a:r>
            <a:r>
              <a:rPr lang="en-US" b="1" i="1" dirty="0" smtClean="0">
                <a:solidFill>
                  <a:schemeClr val="bg1"/>
                </a:solidFill>
              </a:rPr>
              <a:t>Washington Coach.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Give </a:t>
            </a:r>
            <a:r>
              <a:rPr lang="en-US" b="1" dirty="0" smtClean="0">
                <a:solidFill>
                  <a:schemeClr val="bg1"/>
                </a:solidFill>
              </a:rPr>
              <a:t>them the </a:t>
            </a:r>
            <a:r>
              <a:rPr lang="en-US" b="1" dirty="0" smtClean="0">
                <a:solidFill>
                  <a:srgbClr val="C00000"/>
                </a:solidFill>
              </a:rPr>
              <a:t>tools</a:t>
            </a:r>
            <a:r>
              <a:rPr lang="en-US" b="1" dirty="0" smtClean="0">
                <a:solidFill>
                  <a:schemeClr val="bg1"/>
                </a:solidFill>
              </a:rPr>
              <a:t> to successfully </a:t>
            </a:r>
            <a:r>
              <a:rPr lang="en-US" b="1" dirty="0" smtClean="0">
                <a:solidFill>
                  <a:srgbClr val="C00000"/>
                </a:solidFill>
              </a:rPr>
              <a:t>administer a competition: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Another reliable official to mark in the field.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 copy of applicable rules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 waterproof results sheet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House implements, towels, clipboard, pencils, broom, rake, etc.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At the end of your home season, show your appreciation of a job well done </a:t>
            </a:r>
          </a:p>
          <a:p>
            <a:r>
              <a:rPr lang="en-US" b="1" dirty="0">
                <a:solidFill>
                  <a:schemeClr val="bg1"/>
                </a:solidFill>
              </a:rPr>
              <a:t>	by </a:t>
            </a:r>
            <a:r>
              <a:rPr lang="en-US" b="1" dirty="0">
                <a:solidFill>
                  <a:srgbClr val="C00000"/>
                </a:solidFill>
              </a:rPr>
              <a:t>purchasing them a piece of officiating </a:t>
            </a:r>
            <a:r>
              <a:rPr lang="en-US" b="1" dirty="0" smtClean="0">
                <a:solidFill>
                  <a:srgbClr val="C00000"/>
                </a:solidFill>
              </a:rPr>
              <a:t>apparel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Provide </a:t>
            </a:r>
            <a:r>
              <a:rPr lang="en-US" b="1" dirty="0" smtClean="0">
                <a:solidFill>
                  <a:srgbClr val="C00000"/>
                </a:solidFill>
              </a:rPr>
              <a:t>training</a:t>
            </a:r>
            <a:r>
              <a:rPr lang="en-US" b="1" dirty="0" smtClean="0">
                <a:solidFill>
                  <a:schemeClr val="bg1"/>
                </a:solidFill>
              </a:rPr>
              <a:t> using experienced area USATF officials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Create and distribute a </a:t>
            </a:r>
            <a:r>
              <a:rPr lang="en-US" b="1" dirty="0" smtClean="0">
                <a:solidFill>
                  <a:srgbClr val="C00000"/>
                </a:solidFill>
              </a:rPr>
              <a:t>list</a:t>
            </a:r>
            <a:r>
              <a:rPr lang="en-US" b="1" dirty="0" smtClean="0">
                <a:solidFill>
                  <a:schemeClr val="bg1"/>
                </a:solidFill>
              </a:rPr>
              <a:t> of trained/experienced local officials to area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coaches/ADs.</a:t>
            </a:r>
          </a:p>
        </p:txBody>
      </p:sp>
      <p:pic>
        <p:nvPicPr>
          <p:cNvPr id="1026" name="Picture 2" descr="C:\Users\Lane\Pictures\...for WSTFCA Convention Power Point\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 b="23610"/>
          <a:stretch/>
        </p:blipFill>
        <p:spPr bwMode="auto">
          <a:xfrm>
            <a:off x="228600" y="4572000"/>
            <a:ext cx="1589103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e\Pictures\...for WSTFCA Convention Power Point\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1" t="7089" r="20850" b="8308"/>
          <a:stretch/>
        </p:blipFill>
        <p:spPr bwMode="auto">
          <a:xfrm>
            <a:off x="2118804" y="4589755"/>
            <a:ext cx="2192652" cy="188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e\Pictures\...for WSTFCA Convention Power Point\0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 b="16518"/>
          <a:stretch/>
        </p:blipFill>
        <p:spPr bwMode="auto">
          <a:xfrm>
            <a:off x="4952262" y="4591758"/>
            <a:ext cx="1371600" cy="18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ne\Pictures\...for WSTFCA Convention Power Point\0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 r="19874"/>
          <a:stretch/>
        </p:blipFill>
        <p:spPr bwMode="auto">
          <a:xfrm>
            <a:off x="6629399" y="4614229"/>
            <a:ext cx="1981201" cy="18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Washington State Champion</a:t>
            </a:r>
            <a:br>
              <a:rPr lang="en-US" dirty="0"/>
            </a:br>
            <a:r>
              <a:rPr lang="en-US" dirty="0"/>
              <a:t>Thrower’s Quiz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495800"/>
            <a:ext cx="4999037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9" y="1371600"/>
            <a:ext cx="2420937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46050"/>
            <a:ext cx="21526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30587"/>
            <a:ext cx="25733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99607"/>
            <a:ext cx="25368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6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Champions Quiz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40150"/>
            <a:ext cx="4472651" cy="33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2" y="1600200"/>
            <a:ext cx="3786534" cy="335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346179"/>
            <a:ext cx="32431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Ryan Young</a:t>
            </a:r>
            <a:r>
              <a:rPr lang="en-US" sz="1400" dirty="0" smtClean="0">
                <a:solidFill>
                  <a:schemeClr val="bg1"/>
                </a:solidFill>
              </a:rPr>
              <a:t>…North Kitsap (Poulsbo)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2x </a:t>
            </a:r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tate Javelin Champion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University of California (Berkeley)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356536"/>
            <a:ext cx="3578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Brittney Henry</a:t>
            </a:r>
            <a:r>
              <a:rPr lang="en-US" sz="1400" dirty="0" smtClean="0">
                <a:solidFill>
                  <a:schemeClr val="bg1"/>
                </a:solidFill>
              </a:rPr>
              <a:t>…Lewis &amp; Clark (Spokane)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State Hammer Champion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University of Oregon (Eugene)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USATF National Championship Medalist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Throw Long and Strong</a:t>
            </a:r>
            <a:endParaRPr lang="en-US" dirty="0"/>
          </a:p>
        </p:txBody>
      </p:sp>
      <p:pic>
        <p:nvPicPr>
          <p:cNvPr id="10242" name="Picture 2" descr="C:\Users\Lane\Pictures\2012-08-24\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5627" y="5451887"/>
            <a:ext cx="6320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We hope your time with us was beneficial. 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Best of Good Luck in the coming season!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Washington State Champion</a:t>
            </a:r>
            <a:br>
              <a:rPr lang="en-US" dirty="0" smtClean="0"/>
            </a:br>
            <a:r>
              <a:rPr lang="en-US" dirty="0" smtClean="0"/>
              <a:t>Thrower’s Quiz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46663"/>
            <a:ext cx="25368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420937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69063"/>
            <a:ext cx="21526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25733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443134"/>
            <a:ext cx="512993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</a:rPr>
              <a:t>Who are the two Washington Prep Champions?</a:t>
            </a:r>
          </a:p>
          <a:p>
            <a:pPr marL="342900" indent="-342900">
              <a:buAutoNum type="arabicPeriod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</a:rPr>
              <a:t>What high school did they attend?</a:t>
            </a:r>
          </a:p>
          <a:p>
            <a:pPr marL="342900" indent="-342900">
              <a:buAutoNum type="arabicPeriod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</a:rPr>
              <a:t>In what event were they a state champion?</a:t>
            </a:r>
          </a:p>
          <a:p>
            <a:pPr marL="342900" indent="-342900">
              <a:buAutoNum type="arabicPeriod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</a:rPr>
              <a:t>Which Pac12 university did they attend?</a:t>
            </a:r>
          </a:p>
          <a:p>
            <a:pPr marL="342900" indent="-342900">
              <a:buAutoNum type="arabicPeriod"/>
            </a:pPr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Tie-breaker: Which of these WA prep champions has been a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	</a:t>
            </a:r>
            <a:r>
              <a:rPr lang="en-US" sz="1400" b="1" dirty="0" smtClean="0">
                <a:solidFill>
                  <a:schemeClr val="bg1"/>
                </a:solidFill>
              </a:rPr>
              <a:t>  USATF National Championship Medalist?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Philosophies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FIELD &amp; 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24000"/>
            <a:ext cx="8458200" cy="4708525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Respect </a:t>
            </a:r>
            <a:r>
              <a:rPr lang="en-US" sz="2400" b="1" dirty="0" smtClean="0">
                <a:solidFill>
                  <a:srgbClr val="C00000"/>
                </a:solidFill>
              </a:rPr>
              <a:t>the sport</a:t>
            </a:r>
            <a:r>
              <a:rPr lang="en-US" sz="2400" b="1" dirty="0" smtClean="0">
                <a:solidFill>
                  <a:schemeClr val="bg1"/>
                </a:solidFill>
              </a:rPr>
              <a:t>…adhere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to its rules &amp; procedures</a:t>
            </a:r>
          </a:p>
          <a:p>
            <a:pPr>
              <a:buFont typeface="Arial" pitchFamily="34" charset="0"/>
              <a:buChar char="•"/>
            </a:pPr>
            <a:endParaRPr lang="en-US" sz="9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SAFETY!!!!</a:t>
            </a: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r>
              <a:rPr lang="en-US" sz="2400" b="1" dirty="0" smtClean="0">
                <a:solidFill>
                  <a:schemeClr val="bg1"/>
                </a:solidFill>
              </a:rPr>
              <a:t>Rhythm…Accuracy…Efficiency</a:t>
            </a:r>
          </a:p>
          <a:p>
            <a:pPr>
              <a:buFont typeface="Arial" pitchFamily="34" charset="0"/>
              <a:buChar char="•"/>
            </a:pPr>
            <a:endParaRPr lang="en-US" sz="9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Restore Competition…</a:t>
            </a:r>
            <a:r>
              <a:rPr lang="en-US" sz="2400" b="1" dirty="0" smtClean="0">
                <a:solidFill>
                  <a:srgbClr val="C00000"/>
                </a:solidFill>
              </a:rPr>
              <a:t>Eradicate the Open Pit </a:t>
            </a:r>
            <a:r>
              <a:rPr lang="en-US" sz="2400" b="1" dirty="0" smtClean="0">
                <a:solidFill>
                  <a:schemeClr val="bg1"/>
                </a:solidFill>
              </a:rPr>
              <a:t>concept.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9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Exercise good </a:t>
            </a:r>
            <a:r>
              <a:rPr lang="en-US" sz="2400" b="1" dirty="0" smtClean="0">
                <a:solidFill>
                  <a:srgbClr val="C00000"/>
                </a:solidFill>
              </a:rPr>
              <a:t>sportsmanship</a:t>
            </a:r>
            <a:r>
              <a:rPr lang="en-US" sz="2400" b="1" dirty="0" smtClean="0">
                <a:solidFill>
                  <a:schemeClr val="bg1"/>
                </a:solidFill>
              </a:rPr>
              <a:t> at all times…profanity</a:t>
            </a:r>
          </a:p>
          <a:p>
            <a:pPr>
              <a:buFont typeface="Arial" pitchFamily="34" charset="0"/>
              <a:buChar char="•"/>
            </a:pPr>
            <a:endParaRPr lang="en-US" sz="9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It is your obligation to insure all competitors a </a:t>
            </a:r>
            <a:r>
              <a:rPr lang="en-US" sz="2400" b="1" dirty="0" smtClean="0">
                <a:solidFill>
                  <a:srgbClr val="C00000"/>
                </a:solidFill>
              </a:rPr>
              <a:t>level playing field</a:t>
            </a:r>
            <a:r>
              <a:rPr lang="en-US" sz="2400" b="1" dirty="0" smtClean="0">
                <a:solidFill>
                  <a:schemeClr val="bg1"/>
                </a:solidFill>
              </a:rPr>
              <a:t>…no unfair advantage should be gained (illegal use of photography/video camera etc.).</a:t>
            </a:r>
          </a:p>
          <a:p>
            <a:pPr>
              <a:buFont typeface="Arial" pitchFamily="34" charset="0"/>
              <a:buChar char="•"/>
            </a:pPr>
            <a:endParaRPr lang="en-US" sz="9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Vernacular…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“On Hold”, not “in the </a:t>
            </a:r>
            <a:r>
              <a:rPr lang="en-US" sz="2000" b="1" dirty="0" smtClean="0">
                <a:solidFill>
                  <a:srgbClr val="C00000"/>
                </a:solidFill>
              </a:rPr>
              <a:t>hole</a:t>
            </a:r>
            <a:r>
              <a:rPr lang="en-US" sz="2000" b="1" dirty="0" smtClean="0">
                <a:solidFill>
                  <a:schemeClr val="bg1"/>
                </a:solidFill>
              </a:rPr>
              <a:t>” …”Foul”/”No Mark” is not “</a:t>
            </a:r>
            <a:r>
              <a:rPr lang="en-US" sz="2000" b="1" dirty="0" smtClean="0">
                <a:solidFill>
                  <a:srgbClr val="C00000"/>
                </a:solidFill>
              </a:rPr>
              <a:t>Scratch</a:t>
            </a:r>
            <a:r>
              <a:rPr lang="en-US" sz="2000" b="1" dirty="0" smtClean="0">
                <a:solidFill>
                  <a:schemeClr val="bg1"/>
                </a:solidFill>
              </a:rPr>
              <a:t>”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Title of the sport is </a:t>
            </a:r>
            <a:r>
              <a:rPr lang="en-US" sz="2400" b="1" dirty="0" smtClean="0">
                <a:solidFill>
                  <a:schemeClr val="bg1"/>
                </a:solidFill>
              </a:rPr>
              <a:t>Track &amp; </a:t>
            </a:r>
            <a:r>
              <a:rPr lang="en-US" sz="2400" b="1" dirty="0" smtClean="0">
                <a:solidFill>
                  <a:srgbClr val="C00000"/>
                </a:solidFill>
              </a:rPr>
              <a:t>Field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Athletes should be addressed by their </a:t>
            </a:r>
            <a:r>
              <a:rPr lang="en-US" sz="2000" b="1" dirty="0" smtClean="0">
                <a:solidFill>
                  <a:srgbClr val="C00000"/>
                </a:solidFill>
              </a:rPr>
              <a:t>surname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Committee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455" y="1929414"/>
            <a:ext cx="836318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The Games Committee is not the </a:t>
            </a:r>
            <a:r>
              <a:rPr lang="en-US" sz="2400" b="1" dirty="0" smtClean="0">
                <a:solidFill>
                  <a:srgbClr val="C00000"/>
                </a:solidFill>
              </a:rPr>
              <a:t>Jury of Appeals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See decisions to be made in the </a:t>
            </a:r>
            <a:r>
              <a:rPr lang="en-US" sz="2400" b="1" dirty="0" smtClean="0">
                <a:solidFill>
                  <a:srgbClr val="C00000"/>
                </a:solidFill>
              </a:rPr>
              <a:t>2013 NFHS Rule Book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</a:rPr>
              <a:t>lan </a:t>
            </a:r>
            <a:r>
              <a:rPr lang="en-US" sz="2400" b="1" dirty="0" smtClean="0">
                <a:solidFill>
                  <a:srgbClr val="C00000"/>
                </a:solidFill>
              </a:rPr>
              <a:t>early </a:t>
            </a:r>
            <a:r>
              <a:rPr lang="en-US" sz="2400" b="1" dirty="0" smtClean="0">
                <a:solidFill>
                  <a:schemeClr val="bg1"/>
                </a:solidFill>
              </a:rPr>
              <a:t>with knowledgeable volunteers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For </a:t>
            </a:r>
            <a:r>
              <a:rPr lang="en-US" sz="2400" b="1" dirty="0" smtClean="0">
                <a:solidFill>
                  <a:srgbClr val="C00000"/>
                </a:solidFill>
              </a:rPr>
              <a:t>smaller meets</a:t>
            </a:r>
            <a:r>
              <a:rPr lang="en-US" sz="2400" b="1" dirty="0" smtClean="0">
                <a:solidFill>
                  <a:schemeClr val="bg1"/>
                </a:solidFill>
              </a:rPr>
              <a:t>…the </a:t>
            </a:r>
            <a:r>
              <a:rPr lang="en-US" sz="2400" b="1" dirty="0">
                <a:solidFill>
                  <a:schemeClr val="bg1"/>
                </a:solidFill>
              </a:rPr>
              <a:t>h</a:t>
            </a:r>
            <a:r>
              <a:rPr lang="en-US" sz="2400" b="1" dirty="0" smtClean="0">
                <a:solidFill>
                  <a:schemeClr val="bg1"/>
                </a:solidFill>
              </a:rPr>
              <a:t>ome </a:t>
            </a:r>
            <a:r>
              <a:rPr lang="en-US" sz="2400" b="1" dirty="0">
                <a:solidFill>
                  <a:schemeClr val="bg1"/>
                </a:solidFill>
              </a:rPr>
              <a:t>h</a:t>
            </a:r>
            <a:r>
              <a:rPr lang="en-US" sz="2400" b="1" dirty="0" smtClean="0">
                <a:solidFill>
                  <a:schemeClr val="bg1"/>
                </a:solidFill>
              </a:rPr>
              <a:t>ead coach</a:t>
            </a:r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800" b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Note the </a:t>
            </a:r>
            <a:r>
              <a:rPr lang="en-US" sz="2400" b="1" dirty="0">
                <a:solidFill>
                  <a:srgbClr val="C00000"/>
                </a:solidFill>
              </a:rPr>
              <a:t>body of rules </a:t>
            </a:r>
            <a:r>
              <a:rPr lang="en-US" sz="2400" b="1" dirty="0">
                <a:solidFill>
                  <a:schemeClr val="bg1"/>
                </a:solidFill>
              </a:rPr>
              <a:t>that will govern the competition.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800" b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Key decision examples: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“Scratch one – Scratch all”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Excused time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&amp; Jewelry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6789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Athletes must be dressed in a school-issued track &amp; field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uniform.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Note changes in 2013 NFHS Rule Book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</a:rPr>
              <a:t>ny athlete competing with an illegal uniform or adorned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with unacceptable jewelry shall receive a </a:t>
            </a:r>
            <a:r>
              <a:rPr lang="en-US" sz="2400" b="1" dirty="0" smtClean="0">
                <a:solidFill>
                  <a:srgbClr val="FF0000"/>
                </a:solidFill>
              </a:rPr>
              <a:t>warning</a:t>
            </a:r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sz="800" b="1" dirty="0">
                <a:solidFill>
                  <a:schemeClr val="bg1"/>
                </a:solidFill>
              </a:rPr>
              <a:t>	</a:t>
            </a:r>
            <a:endParaRPr lang="en-US" sz="8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If the athlete is discovered the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400" b="1" dirty="0" smtClean="0">
                <a:solidFill>
                  <a:srgbClr val="FF0000"/>
                </a:solidFill>
              </a:rPr>
              <a:t> time </a:t>
            </a:r>
            <a:r>
              <a:rPr lang="en-US" sz="2400" b="1" dirty="0" smtClean="0">
                <a:solidFill>
                  <a:schemeClr val="bg1"/>
                </a:solidFill>
              </a:rPr>
              <a:t>inappropriately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attired he/she shall be </a:t>
            </a:r>
            <a:r>
              <a:rPr lang="en-US" sz="2400" b="1" dirty="0" smtClean="0">
                <a:solidFill>
                  <a:srgbClr val="FF0000"/>
                </a:solidFill>
              </a:rPr>
              <a:t>disqualified</a:t>
            </a:r>
            <a:r>
              <a:rPr lang="en-US" sz="2400" b="1" dirty="0" smtClean="0">
                <a:solidFill>
                  <a:schemeClr val="bg1"/>
                </a:solidFill>
              </a:rPr>
              <a:t> from the competition.</a:t>
            </a:r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098" name="Picture 2" descr="C:\Users\Lane\Pictures\...for WSTFCA Convention Power Point\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1" r="22122"/>
          <a:stretch/>
        </p:blipFill>
        <p:spPr bwMode="auto">
          <a:xfrm>
            <a:off x="4133094" y="4441974"/>
            <a:ext cx="1797311" cy="168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ne\Pictures\...for WSTFCA Convention Power Point\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2" r="17079"/>
          <a:stretch/>
        </p:blipFill>
        <p:spPr bwMode="auto">
          <a:xfrm>
            <a:off x="6324600" y="4441974"/>
            <a:ext cx="1928156" cy="168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ne\Pictures\...for WSTFCA Convention Power Point\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r="4271"/>
          <a:stretch/>
        </p:blipFill>
        <p:spPr bwMode="auto">
          <a:xfrm>
            <a:off x="685800" y="4472258"/>
            <a:ext cx="265442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6199335"/>
            <a:ext cx="341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(Same undergarment: Front – Back)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&amp; Jewelry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59" y="1996828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8"/>
          <a:stretch/>
        </p:blipFill>
        <p:spPr bwMode="auto">
          <a:xfrm>
            <a:off x="2989469" y="1996828"/>
            <a:ext cx="1125331" cy="135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5" t="34209"/>
          <a:stretch/>
        </p:blipFill>
        <p:spPr bwMode="auto">
          <a:xfrm>
            <a:off x="4343400" y="1975375"/>
            <a:ext cx="1572735" cy="140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4" b="6049"/>
          <a:stretch/>
        </p:blipFill>
        <p:spPr bwMode="auto">
          <a:xfrm>
            <a:off x="673127" y="4051116"/>
            <a:ext cx="1302221" cy="17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03" y="4104835"/>
            <a:ext cx="1900897" cy="14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33" y="4104835"/>
            <a:ext cx="1598677" cy="163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66959"/>
            <a:ext cx="1418392" cy="141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5810" y="3410046"/>
            <a:ext cx="1308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No longer than 2”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6449" y="3410046"/>
            <a:ext cx="2650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Metallic…taped beneath uniform 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8525" b="12900"/>
          <a:stretch/>
        </p:blipFill>
        <p:spPr bwMode="auto">
          <a:xfrm>
            <a:off x="7085160" y="4140692"/>
            <a:ext cx="1358041" cy="17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09996" y="5925105"/>
            <a:ext cx="158889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Removal of uniform…</a:t>
            </a:r>
          </a:p>
          <a:p>
            <a:r>
              <a:rPr lang="en-US" sz="1100" dirty="0">
                <a:solidFill>
                  <a:schemeClr val="bg1"/>
                </a:solidFill>
              </a:rPr>
              <a:t>i</a:t>
            </a:r>
            <a:r>
              <a:rPr lang="en-US" sz="1100" dirty="0" smtClean="0">
                <a:solidFill>
                  <a:schemeClr val="bg1"/>
                </a:solidFill>
              </a:rPr>
              <a:t>n competition area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Not acceptable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7159" y="5794300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Any piercing…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Not acceptable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038" y="3444628"/>
            <a:ext cx="1132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One acceptable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6548" y="5560629"/>
            <a:ext cx="1112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Not acceptable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0068" y="5739518"/>
            <a:ext cx="1112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Not </a:t>
            </a:r>
            <a:r>
              <a:rPr lang="en-US" sz="1100" dirty="0" smtClean="0">
                <a:solidFill>
                  <a:schemeClr val="bg1"/>
                </a:solidFill>
              </a:rPr>
              <a:t>acceptable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4" r="29235"/>
          <a:stretch/>
        </p:blipFill>
        <p:spPr bwMode="auto">
          <a:xfrm>
            <a:off x="7764181" y="2468642"/>
            <a:ext cx="787229" cy="112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5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Aids Allowed Athletes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82004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No </a:t>
            </a:r>
            <a:r>
              <a:rPr lang="en-US" b="1" dirty="0" smtClean="0">
                <a:solidFill>
                  <a:srgbClr val="FF0000"/>
                </a:solidFill>
              </a:rPr>
              <a:t>tape</a:t>
            </a:r>
            <a:r>
              <a:rPr lang="en-US" b="1" dirty="0" smtClean="0">
                <a:solidFill>
                  <a:schemeClr val="bg1"/>
                </a:solidFill>
              </a:rPr>
              <a:t> may be applied to an athlete’s hand unless covering an OPEN wound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Note difference in </a:t>
            </a:r>
            <a:r>
              <a:rPr lang="en-US" b="1" dirty="0" smtClean="0">
                <a:solidFill>
                  <a:srgbClr val="FF0000"/>
                </a:solidFill>
              </a:rPr>
              <a:t>USATF Rule Book </a:t>
            </a:r>
            <a:r>
              <a:rPr lang="en-US" b="1" dirty="0" smtClean="0">
                <a:solidFill>
                  <a:schemeClr val="bg1"/>
                </a:solidFill>
              </a:rPr>
              <a:t>which would apply to Youth/Jr. Olympic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competitions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With the exception of the Hammer, no gloves are allowed.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A support belt may be worn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A rosin/chalk/pine tar may be applied to the hands.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71054"/>
            <a:ext cx="1333005" cy="200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36" y="4402003"/>
            <a:ext cx="1647272" cy="16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r="11083"/>
          <a:stretch/>
        </p:blipFill>
        <p:spPr bwMode="auto">
          <a:xfrm>
            <a:off x="6858000" y="4390536"/>
            <a:ext cx="1679359" cy="167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08682"/>
            <a:ext cx="2391084" cy="155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6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Weights &amp; Measures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7512" y="1600200"/>
            <a:ext cx="8875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Equip your athletes with legal quality implements to avoid disqualification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To maximize your warm-ups, check implements into Weights &amp; Measures early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Examples of disqualified implements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C:\Users\Lane\Pictures\Implements... failed to pass Ivars\Discus\Severely gouged rubber discus rim makes it a DQ'able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6" y="2935292"/>
            <a:ext cx="2117877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ne\Pictures\Implements... failed to pass Ivars\Discus\Severely cracked Discus rim...DQ.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5" b="16686"/>
          <a:stretch/>
        </p:blipFill>
        <p:spPr bwMode="auto">
          <a:xfrm>
            <a:off x="2819401" y="2935293"/>
            <a:ext cx="225886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ane\Pictures\Implements... failed to pass Ivars\Javelin\2011 state...grip cord thoroughly taped over...DQ'd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44873"/>
            <a:ext cx="2514600" cy="763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ane\Pictures\Implements... failed to pass Ivars\Javelin\2011...SPSL sub district...missing or damaged rubber tips...  Javelin's DQ'd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44873"/>
            <a:ext cx="1873441" cy="1147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ane\Pictures\Implements... failed to pass Ivars\Shots\8lb. shot DQ'd due to weight and the deep imprint of the weight and mfg.  These continue to appear in many high school competitions and even collegiately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35293"/>
            <a:ext cx="1431758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Lane\Pictures\Implements... failed to pass Ivars\Shots\2011 State...12 lb. shot offers manuy illegal finger hold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6797" r="12758" b="11340"/>
          <a:stretch/>
        </p:blipFill>
        <p:spPr bwMode="auto">
          <a:xfrm>
            <a:off x="293405" y="4744872"/>
            <a:ext cx="1555169" cy="137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Lane\Pictures\Implements... failed to pass Ivars\Javelin\2012 2A WCD...DQ'd for unsportsman-like behavior...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44872"/>
            <a:ext cx="1773130" cy="133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ane\Pictures\...for WSTFCA Convention Power Point\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35293"/>
            <a:ext cx="136229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6778" y="4242927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(legal shot put)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5405</TotalTime>
  <Words>1017</Words>
  <Application>Microsoft Office PowerPoint</Application>
  <PresentationFormat>On-screen Show (4:3)</PresentationFormat>
  <Paragraphs>259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The FOUNDATION OF A  CHAMPIONSHIP ThrowinG PROGRAM</vt:lpstr>
      <vt:lpstr>Rules &amp; Case Books</vt:lpstr>
      <vt:lpstr>Washington State Champion Thrower’s Quiz</vt:lpstr>
      <vt:lpstr>Basic Philosophies of  FIELD &amp;  track</vt:lpstr>
      <vt:lpstr>Games Committee</vt:lpstr>
      <vt:lpstr>Uniform &amp; Jewelry</vt:lpstr>
      <vt:lpstr>Uniform &amp; Jewelry (con’t)</vt:lpstr>
      <vt:lpstr>Aids Allowed Athletes</vt:lpstr>
      <vt:lpstr>Weights &amp; Measures</vt:lpstr>
      <vt:lpstr>Pre-competition   </vt:lpstr>
      <vt:lpstr>The Competition</vt:lpstr>
      <vt:lpstr>Form Fouls</vt:lpstr>
      <vt:lpstr>Sector Fouls</vt:lpstr>
      <vt:lpstr>Foot Fouls</vt:lpstr>
      <vt:lpstr>The Mark Rule (Very Underemphasized)</vt:lpstr>
      <vt:lpstr>Measurement</vt:lpstr>
      <vt:lpstr>Placement of Athletes</vt:lpstr>
      <vt:lpstr>Protests</vt:lpstr>
      <vt:lpstr>2014 Rule Additions &amp; Changes</vt:lpstr>
      <vt:lpstr>Creating an Officiating Base</vt:lpstr>
      <vt:lpstr>Washington State Champion Thrower’s Quiz</vt:lpstr>
      <vt:lpstr>Champions Quiz</vt:lpstr>
      <vt:lpstr>Throw Long and Strong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Rules &amp; Procedures  of Throwing</dc:title>
  <dc:creator>Lane</dc:creator>
  <cp:lastModifiedBy>Lane</cp:lastModifiedBy>
  <cp:revision>141</cp:revision>
  <cp:lastPrinted>2013-01-10T00:48:28Z</cp:lastPrinted>
  <dcterms:created xsi:type="dcterms:W3CDTF">2012-12-30T21:22:43Z</dcterms:created>
  <dcterms:modified xsi:type="dcterms:W3CDTF">2013-12-29T23:09:27Z</dcterms:modified>
</cp:coreProperties>
</file>